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4"/>
  </p:notesMasterIdLst>
  <p:handoutMasterIdLst>
    <p:handoutMasterId r:id="rId15"/>
  </p:handoutMasterIdLst>
  <p:sldIdLst>
    <p:sldId id="256" r:id="rId3"/>
    <p:sldId id="268" r:id="rId4"/>
    <p:sldId id="257" r:id="rId5"/>
    <p:sldId id="261" r:id="rId6"/>
    <p:sldId id="271" r:id="rId7"/>
    <p:sldId id="272" r:id="rId8"/>
    <p:sldId id="273" r:id="rId9"/>
    <p:sldId id="274" r:id="rId10"/>
    <p:sldId id="277" r:id="rId11"/>
    <p:sldId id="276" r:id="rId12"/>
    <p:sldId id="27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D9B"/>
    <a:srgbClr val="FFD49B"/>
    <a:srgbClr val="FFAF45"/>
    <a:srgbClr val="FFDC4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660" autoAdjust="0"/>
  </p:normalViewPr>
  <p:slideViewPr>
    <p:cSldViewPr>
      <p:cViewPr>
        <p:scale>
          <a:sx n="100" d="100"/>
          <a:sy n="100" d="100"/>
        </p:scale>
        <p:origin x="-54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Office_Excel1.xlsx"/><Relationship Id="rId1" Type="http://schemas.openxmlformats.org/officeDocument/2006/relationships/image" Target="../media/image2.jpeg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image" Target="../media/image2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title>
      <c:tx>
        <c:rich>
          <a:bodyPr/>
          <a:lstStyle/>
          <a:p>
            <a:pPr>
              <a:defRPr/>
            </a:pPr>
            <a:r>
              <a:rPr lang="ru-RU" sz="1800" baseline="0" dirty="0">
                <a:solidFill>
                  <a:schemeClr val="tx2"/>
                </a:solidFill>
              </a:rPr>
              <a:t>% страхового мошенничества в выплатах по странам</a:t>
            </a:r>
          </a:p>
        </c:rich>
      </c:tx>
      <c:layout>
        <c:manualLayout>
          <c:xMode val="edge"/>
          <c:yMode val="edge"/>
          <c:x val="0.1352896343055851"/>
          <c:y val="0.78185958071103157"/>
        </c:manualLayout>
      </c:layout>
      <c:overlay val="1"/>
    </c:title>
    <c:view3D>
      <c:rotY val="10"/>
      <c:rAngAx val="1"/>
    </c:view3D>
    <c:plotArea>
      <c:layout>
        <c:manualLayout>
          <c:layoutTarget val="inner"/>
          <c:xMode val="edge"/>
          <c:yMode val="edge"/>
          <c:x val="0.52448569326162353"/>
          <c:y val="2.8368655337495399E-2"/>
          <c:w val="0.43516118558917388"/>
          <c:h val="0.76832134049726586"/>
        </c:manualLayout>
      </c:layout>
      <c:bar3DChart>
        <c:barDir val="bar"/>
        <c:grouping val="stacked"/>
        <c:ser>
          <c:idx val="2"/>
          <c:order val="2"/>
          <c:tx>
            <c:strRef>
              <c:f>Лист1!$B$1</c:f>
            </c:strRef>
          </c:tx>
          <c:dLbls>
            <c:showVal val="1"/>
          </c:dLbls>
          <c:cat>
            <c:multiLvlStrRef>
              <c:f>Лист1!$A$2</c:f>
            </c:multiLvlStrRef>
          </c:cat>
          <c:val>
            <c:numRef>
              <c:f>Лист1!$B$2</c:f>
            </c:numRef>
          </c:val>
        </c:ser>
        <c:ser>
          <c:idx val="3"/>
          <c:order val="3"/>
          <c:tx>
            <c:strRef>
              <c:f>Лист1!$C$1</c:f>
            </c:strRef>
          </c:tx>
          <c:dLbls>
            <c:showVal val="1"/>
          </c:dLbls>
          <c:cat>
            <c:multiLvlStrRef>
              <c:f>Лист1!$A$2</c:f>
            </c:multiLvlStrRef>
          </c:cat>
          <c:val>
            <c:numRef>
              <c:f>Лист1!$C$2</c:f>
            </c:numRef>
          </c:val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txPr>
              <a:bodyPr/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Беларусь</c:v>
                </c:pt>
                <c:pt idx="1">
                  <c:v>Россия</c:v>
                </c:pt>
                <c:pt idx="2">
                  <c:v>Украина</c:v>
                </c:pt>
                <c:pt idx="3">
                  <c:v>Страны западной Европы и Америки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20</c:v>
                </c:pt>
                <c:pt idx="2">
                  <c:v>20</c:v>
                </c:pt>
                <c:pt idx="3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3</c:v>
                </c:pt>
              </c:strCache>
            </c:strRef>
          </c:tx>
          <c:dLbls>
            <c:txPr>
              <a:bodyPr/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Беларусь</c:v>
                </c:pt>
                <c:pt idx="1">
                  <c:v>Россия</c:v>
                </c:pt>
                <c:pt idx="2">
                  <c:v>Украина</c:v>
                </c:pt>
                <c:pt idx="3">
                  <c:v>Страны западной Европы и Америки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15</c:v>
                </c:pt>
                <c:pt idx="1">
                  <c:v>30</c:v>
                </c:pt>
                <c:pt idx="2">
                  <c:v>25</c:v>
                </c:pt>
                <c:pt idx="3">
                  <c:v>15</c:v>
                </c:pt>
              </c:numCache>
            </c:numRef>
          </c:val>
        </c:ser>
        <c:dLbls>
          <c:showVal val="1"/>
        </c:dLbls>
        <c:gapWidth val="75"/>
        <c:shape val="cylinder"/>
        <c:axId val="64729856"/>
        <c:axId val="64731392"/>
        <c:axId val="0"/>
      </c:bar3DChart>
      <c:catAx>
        <c:axId val="64729856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400" baseline="0">
                <a:solidFill>
                  <a:schemeClr val="tx2"/>
                </a:solidFill>
              </a:defRPr>
            </a:pPr>
            <a:endParaRPr lang="ru-RU"/>
          </a:p>
        </c:txPr>
        <c:crossAx val="64731392"/>
        <c:crosses val="autoZero"/>
        <c:auto val="1"/>
        <c:lblAlgn val="r"/>
        <c:lblOffset val="100"/>
      </c:catAx>
      <c:valAx>
        <c:axId val="64731392"/>
        <c:scaling>
          <c:orientation val="minMax"/>
          <c:max val="40"/>
          <c:min val="0"/>
        </c:scaling>
        <c:delete val="1"/>
        <c:axPos val="b"/>
        <c:numFmt formatCode="General" sourceLinked="1"/>
        <c:majorTickMark val="none"/>
        <c:tickLblPos val="nextTo"/>
        <c:crossAx val="64729856"/>
        <c:crosses val="autoZero"/>
        <c:crossBetween val="between"/>
        <c:majorUnit val="10"/>
      </c:valAx>
    </c:plotArea>
    <c:plotVisOnly val="1"/>
  </c:chart>
  <c:spPr>
    <a:blipFill>
      <a:blip xmlns:r="http://schemas.openxmlformats.org/officeDocument/2006/relationships" r:embed="rId1"/>
      <a:tile tx="0" ty="0" sx="100000" sy="100000" flip="none" algn="tl"/>
    </a:blipFill>
    <a:ln w="63500">
      <a:solidFill>
        <a:schemeClr val="accent5"/>
      </a:solidFill>
    </a:ln>
  </c:spPr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/>
            </a:pPr>
            <a:r>
              <a:rPr lang="ru-RU" sz="1800" baseline="0" dirty="0" smtClean="0">
                <a:solidFill>
                  <a:schemeClr val="tx2"/>
                </a:solidFill>
              </a:rPr>
              <a:t>Ежегодные эквивалентные потери страховщиков в миллионах </a:t>
            </a:r>
            <a:r>
              <a:rPr lang="en-US" sz="1800" baseline="0" dirty="0" smtClean="0">
                <a:solidFill>
                  <a:schemeClr val="tx2"/>
                </a:solidFill>
              </a:rPr>
              <a:t>USD</a:t>
            </a:r>
            <a:endParaRPr lang="ru-RU" sz="1800" baseline="0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19426405863679724"/>
          <c:y val="0.66552240745247349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1.5920286581872684E-2"/>
          <c:y val="5.0597936457003161E-2"/>
          <c:w val="0.96815942683625467"/>
          <c:h val="0.4362427236527858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1.8573667678851442E-2"/>
                  <c:y val="-2.73502359227044E-2"/>
                </c:manualLayout>
              </c:layout>
              <c:showVal val="1"/>
            </c:dLbl>
            <c:dLbl>
              <c:idx val="1"/>
              <c:layout>
                <c:manualLayout>
                  <c:x val="2.3880429872809132E-2"/>
                  <c:y val="-1.8233490615136259E-2"/>
                </c:manualLayout>
              </c:layout>
              <c:showVal val="1"/>
            </c:dLbl>
            <c:txPr>
              <a:bodyPr/>
              <a:lstStyle/>
              <a:p>
                <a:pPr>
                  <a:defRPr b="1" i="0" baseline="0">
                    <a:solidFill>
                      <a:schemeClr val="accent5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США</c:v>
                </c:pt>
                <c:pt idx="1">
                  <c:v>ФРГ</c:v>
                </c:pt>
                <c:pt idx="2">
                  <c:v>Беларусь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2700</c:v>
                </c:pt>
                <c:pt idx="1">
                  <c:v>2500</c:v>
                </c:pt>
                <c:pt idx="2">
                  <c:v>4</c:v>
                </c:pt>
              </c:numCache>
            </c:numRef>
          </c:val>
        </c:ser>
        <c:shape val="cylinder"/>
        <c:axId val="66857984"/>
        <c:axId val="66863872"/>
        <c:axId val="0"/>
      </c:bar3DChart>
      <c:catAx>
        <c:axId val="6685798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aseline="0">
                <a:solidFill>
                  <a:schemeClr val="tx2"/>
                </a:solidFill>
              </a:defRPr>
            </a:pPr>
            <a:endParaRPr lang="ru-RU"/>
          </a:p>
        </c:txPr>
        <c:crossAx val="66863872"/>
        <c:crosses val="autoZero"/>
        <c:auto val="1"/>
        <c:lblAlgn val="ctr"/>
        <c:lblOffset val="100"/>
      </c:catAx>
      <c:valAx>
        <c:axId val="66863872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66857984"/>
        <c:crosses val="autoZero"/>
        <c:crossBetween val="between"/>
      </c:valAx>
    </c:plotArea>
    <c:plotVisOnly val="1"/>
  </c:chart>
  <c:spPr>
    <a:blipFill>
      <a:blip xmlns:r="http://schemas.openxmlformats.org/officeDocument/2006/relationships" r:embed="rId1"/>
      <a:tile tx="0" ty="0" sx="100000" sy="100000" flip="none" algn="tl"/>
    </a:blipFill>
    <a:ln w="63500">
      <a:solidFill>
        <a:schemeClr val="tx2"/>
      </a:solidFill>
    </a:ln>
  </c:spPr>
  <c:txPr>
    <a:bodyPr/>
    <a:lstStyle/>
    <a:p>
      <a:pPr>
        <a:defRPr sz="1800"/>
      </a:pPr>
      <a:endParaRPr lang="ru-RU"/>
    </a:p>
  </c:txPr>
  <c:externalData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0.07463</cdr:x>
      <cdr:y>0.375</cdr:y>
    </cdr:from>
    <cdr:to>
      <cdr:x>0.26567</cdr:x>
      <cdr:y>0.695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7190" y="107157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0.55224</cdr:x>
      <cdr:y>0</cdr:y>
    </cdr:from>
    <cdr:to>
      <cdr:x>0.62687</cdr:x>
      <cdr:y>0.1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643206" y="0"/>
          <a:ext cx="357190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2"/>
              </a:solidFill>
            </a:rPr>
            <a:t>От</a:t>
          </a:r>
          <a:endParaRPr lang="ru-RU" sz="1400" b="1" dirty="0">
            <a:solidFill>
              <a:schemeClr val="tx2"/>
            </a:solidFill>
          </a:endParaRPr>
        </a:p>
      </cdr:txBody>
    </cdr:sp>
  </cdr:relSizeAnchor>
  <cdr:relSizeAnchor xmlns:cdr="http://schemas.openxmlformats.org/drawingml/2006/chartDrawing">
    <cdr:from>
      <cdr:x>0.67164</cdr:x>
      <cdr:y>0</cdr:y>
    </cdr:from>
    <cdr:to>
      <cdr:x>0.74627</cdr:x>
      <cdr:y>0.1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214710" y="0"/>
          <a:ext cx="357190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2"/>
              </a:solidFill>
            </a:rPr>
            <a:t>До</a:t>
          </a:r>
          <a:endParaRPr lang="ru-RU" sz="1400" b="1" dirty="0">
            <a:solidFill>
              <a:schemeClr val="tx2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BEF7A24B-554D-4B99-A3CC-7667F56D1027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10672D4C-A99E-49DD-8A16-1D19942316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5179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0391B76B-D742-4BD2-BF24-F4C760DB831C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5257B995-136A-4A15-87A5-26420C3C1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8105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>
              <a:duotone>
                <a:schemeClr val="accent3"/>
                <a:srgbClr val="FFFFFF"/>
              </a:duotone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Rectangle 15"/>
            <p:cNvSpPr/>
            <p:nvPr userDrawn="1"/>
          </p:nvSpPr>
          <p:spPr>
            <a:xfrm>
              <a:off x="0" y="5184648"/>
              <a:ext cx="9144000" cy="1673352"/>
            </a:xfrm>
            <a:prstGeom prst="rect">
              <a:avLst/>
            </a:prstGeom>
            <a:gradFill flip="none" rotWithShape="1">
              <a:gsLst>
                <a:gs pos="39000">
                  <a:schemeClr val="accent5">
                    <a:alpha val="40000"/>
                  </a:schemeClr>
                </a:gs>
                <a:gs pos="0">
                  <a:schemeClr val="accent5">
                    <a:alpha val="90000"/>
                  </a:schemeClr>
                </a:gs>
                <a:gs pos="100000">
                  <a:schemeClr val="accent3">
                    <a:alpha val="4000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0" y="5257800"/>
              <a:ext cx="9144000" cy="1600200"/>
            </a:xfrm>
            <a:prstGeom prst="rect">
              <a:avLst/>
            </a:prstGeom>
            <a:gradFill flip="none" rotWithShape="1">
              <a:gsLst>
                <a:gs pos="39000">
                  <a:schemeClr val="accent5">
                    <a:alpha val="25000"/>
                  </a:schemeClr>
                </a:gs>
                <a:gs pos="100000">
                  <a:schemeClr val="accent3">
                    <a:alpha val="2500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0" y="3352801"/>
              <a:ext cx="9144000" cy="1827567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0" y="5181600"/>
              <a:ext cx="9144000" cy="1588"/>
            </a:xfrm>
            <a:prstGeom prst="line">
              <a:avLst/>
            </a:prstGeom>
            <a:ln w="28575" cap="flat" cmpd="sng" algn="ctr">
              <a:solidFill>
                <a:schemeClr val="bg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55676" y="3373031"/>
            <a:ext cx="8229600" cy="2043684"/>
          </a:xfrm>
          <a:noFill/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7000" kern="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566801" y="5429252"/>
            <a:ext cx="8129524" cy="757517"/>
          </a:xfrm>
        </p:spPr>
        <p:txBody>
          <a:bodyPr/>
          <a:lstStyle>
            <a:lvl1pPr marL="0" indent="0" algn="l">
              <a:buNone/>
              <a:defRPr sz="1600" kern="100" cap="all" spc="1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10754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FC2E-847F-4CF8-8289-FAA88B334687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>
              <a:duotone>
                <a:schemeClr val="accent3"/>
                <a:srgbClr val="FFFFFF"/>
              </a:duotone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Rectangle 8"/>
            <p:cNvSpPr/>
            <p:nvPr userDrawn="1"/>
          </p:nvSpPr>
          <p:spPr>
            <a:xfrm>
              <a:off x="0" y="342900"/>
              <a:ext cx="9144000" cy="6172200"/>
            </a:xfrm>
            <a:prstGeom prst="rect">
              <a:avLst/>
            </a:prstGeom>
            <a:gradFill flip="none" rotWithShape="1">
              <a:gsLst>
                <a:gs pos="39000">
                  <a:schemeClr val="accent5">
                    <a:alpha val="40000"/>
                  </a:schemeClr>
                </a:gs>
                <a:gs pos="0">
                  <a:schemeClr val="accent5">
                    <a:alpha val="90000"/>
                  </a:schemeClr>
                </a:gs>
                <a:gs pos="100000">
                  <a:schemeClr val="accent3">
                    <a:alpha val="4000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0" y="457200"/>
              <a:ext cx="9144000" cy="5943600"/>
            </a:xfrm>
            <a:prstGeom prst="rect">
              <a:avLst/>
            </a:prstGeom>
            <a:gradFill flip="none" rotWithShape="1">
              <a:gsLst>
                <a:gs pos="39000">
                  <a:schemeClr val="accent5">
                    <a:alpha val="25000"/>
                  </a:schemeClr>
                </a:gs>
                <a:gs pos="100000">
                  <a:schemeClr val="accent3">
                    <a:alpha val="2500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0" y="341312"/>
              <a:ext cx="9144000" cy="1588"/>
            </a:xfrm>
            <a:prstGeom prst="line">
              <a:avLst/>
            </a:prstGeom>
            <a:ln w="28575" cap="flat" cmpd="sng" algn="ctr">
              <a:solidFill>
                <a:schemeClr val="bg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6505575"/>
              <a:ext cx="9144000" cy="1588"/>
            </a:xfrm>
            <a:prstGeom prst="line">
              <a:avLst/>
            </a:prstGeom>
            <a:ln w="28575" cap="flat" cmpd="sng" algn="ctr">
              <a:solidFill>
                <a:schemeClr val="bg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2" y="3962402"/>
            <a:ext cx="8153399" cy="1371599"/>
          </a:xfrm>
        </p:spPr>
        <p:txBody>
          <a:bodyPr anchor="b" anchorCtr="0"/>
          <a:lstStyle>
            <a:lvl1pPr algn="l">
              <a:defRPr sz="4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557276" y="5438776"/>
            <a:ext cx="8129524" cy="904875"/>
          </a:xfrm>
        </p:spPr>
        <p:txBody>
          <a:bodyPr anchor="t" anchorCtr="0"/>
          <a:lstStyle>
            <a:lvl1pPr marL="0" indent="0">
              <a:buNone/>
              <a:defRPr sz="1400" cap="all" spc="1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533400" y="1600201"/>
            <a:ext cx="3962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3962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FC2E-847F-4CF8-8289-FAA88B334687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533400" y="1600201"/>
            <a:ext cx="3963988" cy="574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533400" y="2174877"/>
            <a:ext cx="3963988" cy="3844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7" y="1600201"/>
            <a:ext cx="3965574" cy="574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7" y="2174877"/>
            <a:ext cx="3965574" cy="3844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FC2E-847F-4CF8-8289-FAA88B334687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FC2E-847F-4CF8-8289-FAA88B334687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2932114" cy="968375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457200"/>
            <a:ext cx="5035550" cy="55626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533400" y="1435101"/>
            <a:ext cx="2932114" cy="45847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FC2E-847F-4CF8-8289-FAA88B334687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524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FC2E-847F-4CF8-8289-FAA88B334687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Rectangle 18"/>
          <p:cNvPicPr>
            <a:picLocks noChangeAspect="1"/>
          </p:cNvPicPr>
          <p:nvPr/>
        </p:nvPicPr>
        <p:blipFill>
          <a:blip r:embed="rId11">
            <a:duotone>
              <a:schemeClr val="accent3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roup 19"/>
          <p:cNvGrpSpPr/>
          <p:nvPr/>
        </p:nvGrpSpPr>
        <p:grpSpPr>
          <a:xfrm>
            <a:off x="304800" y="0"/>
            <a:ext cx="8534400" cy="6860650"/>
            <a:chOff x="304800" y="0"/>
            <a:chExt cx="8534400" cy="6860650"/>
          </a:xfrm>
        </p:grpSpPr>
        <p:sp>
          <p:nvSpPr>
            <p:cNvPr id="21" name="Rectangle 20"/>
            <p:cNvSpPr/>
            <p:nvPr userDrawn="1"/>
          </p:nvSpPr>
          <p:spPr>
            <a:xfrm>
              <a:off x="457200" y="0"/>
              <a:ext cx="8229600" cy="6477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 w="25400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 flipH="1">
              <a:off x="457200" y="381000"/>
              <a:ext cx="8229600" cy="6477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 w="25400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686800" y="0"/>
              <a:ext cx="152400" cy="6477000"/>
            </a:xfrm>
            <a:prstGeom prst="rect">
              <a:avLst/>
            </a:prstGeom>
            <a:solidFill>
              <a:schemeClr val="accent5"/>
            </a:solidFill>
            <a:ln w="25400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304800" y="383650"/>
              <a:ext cx="152400" cy="6477000"/>
            </a:xfrm>
            <a:prstGeom prst="rect">
              <a:avLst/>
            </a:prstGeom>
            <a:solidFill>
              <a:schemeClr val="accent5"/>
            </a:solidFill>
            <a:ln w="25400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457200" y="6477000"/>
              <a:ext cx="8382000" cy="76200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65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</a:gradFill>
            <a:ln w="25400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 userDrawn="1"/>
          </p:nvSpPr>
          <p:spPr>
            <a:xfrm flipH="1">
              <a:off x="304800" y="310738"/>
              <a:ext cx="8382000" cy="76200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65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</a:gradFill>
            <a:ln w="25400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1075426"/>
          </a:xfrm>
          <a:prstGeom prst="rect">
            <a:avLst/>
          </a:prstGeom>
        </p:spPr>
        <p:txBody>
          <a:bodyPr vert="horz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600203"/>
            <a:ext cx="8077200" cy="4412411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fld id="{B51EFC2E-847F-4CF8-8289-FAA88B334687}" type="datetimeFigureOut">
              <a:rPr lang="en-US" sz="1000" smtClean="0">
                <a:solidFill>
                  <a:schemeClr val="tx2"/>
                </a:solidFill>
                <a:latin typeface="+mj-lt"/>
              </a:rPr>
              <a:pPr/>
              <a:t>12/6/2012</a:t>
            </a:fld>
            <a:endParaRPr lang="en-US" sz="10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sz="10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fld id="{53325215-7382-4C1B-86B1-E9DB9649FF55}" type="slidenum">
              <a:rPr lang="en-US" sz="1000" smtClean="0">
                <a:solidFill>
                  <a:schemeClr val="tx2"/>
                </a:solidFill>
                <a:latin typeface="+mj-lt"/>
              </a:rPr>
              <a:pPr/>
              <a:t>‹#›</a:t>
            </a:fld>
            <a:endParaRPr lang="en-US" sz="1000">
              <a:solidFill>
                <a:schemeClr val="tx2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ctrTitle"/>
          </p:nvPr>
        </p:nvSpPr>
        <p:spPr>
          <a:xfrm>
            <a:off x="455676" y="3373031"/>
            <a:ext cx="7045282" cy="2043684"/>
          </a:xfrm>
        </p:spPr>
        <p:txBody>
          <a:bodyPr/>
          <a:lstStyle/>
          <a:p>
            <a:r>
              <a:rPr lang="ru-RU" dirty="0" smtClean="0"/>
              <a:t>БАЙТ</a:t>
            </a:r>
            <a:r>
              <a:rPr lang="ru-RU" sz="7000" kern="10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ПРОТЕКТ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Презентация </a:t>
            </a:r>
            <a:r>
              <a:rPr lang="ru-RU" dirty="0" err="1" smtClean="0"/>
              <a:t>бизнес-ПРОЕКТА</a:t>
            </a:r>
            <a:r>
              <a:rPr lang="ru-RU" dirty="0" smtClean="0"/>
              <a:t>: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14844" y="5429264"/>
            <a:ext cx="44291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Разработка и поставка комплексных IT-решений по автоматизации деятельности в областях страхования, экспертизы и оценки.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357166"/>
            <a:ext cx="8077200" cy="1075426"/>
          </a:xfrm>
        </p:spPr>
        <p:txBody>
          <a:bodyPr>
            <a:normAutofit/>
          </a:bodyPr>
          <a:lstStyle/>
          <a:p>
            <a:r>
              <a:rPr lang="ru-RU" dirty="0" smtClean="0"/>
              <a:t>Продукция: </a:t>
            </a:r>
            <a:br>
              <a:rPr lang="ru-RU" dirty="0" smtClean="0"/>
            </a:br>
            <a:r>
              <a:rPr lang="ru-RU" sz="2200" dirty="0" smtClean="0"/>
              <a:t>Эволюция развития </a:t>
            </a:r>
            <a:endParaRPr lang="ru-RU" sz="22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708124"/>
            <a:ext cx="2214578" cy="42862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2"/>
                </a:solidFill>
              </a:rPr>
              <a:t>1.</a:t>
            </a:r>
          </a:p>
          <a:p>
            <a:pPr algn="ctr"/>
            <a:r>
              <a:rPr lang="ru-RU" sz="1200" b="1" dirty="0" smtClean="0">
                <a:solidFill>
                  <a:schemeClr val="tx2"/>
                </a:solidFill>
              </a:rPr>
              <a:t>«Выплата»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1708124"/>
            <a:ext cx="1500198" cy="428628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2"/>
                </a:solidFill>
              </a:rPr>
              <a:t>2</a:t>
            </a:r>
            <a:r>
              <a:rPr lang="en-US" sz="1200" b="1" dirty="0" smtClean="0">
                <a:solidFill>
                  <a:schemeClr val="tx2"/>
                </a:solidFill>
              </a:rPr>
              <a:t>.</a:t>
            </a:r>
            <a:r>
              <a:rPr lang="ru-RU" sz="1200" b="1" dirty="0" smtClean="0">
                <a:solidFill>
                  <a:schemeClr val="tx2"/>
                </a:solidFill>
              </a:rPr>
              <a:t> «Автокальк –НАМИ - БАЭС»</a:t>
            </a:r>
            <a:endParaRPr lang="ru-RU" sz="1200" b="1" dirty="0" smtClean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3438" y="1708124"/>
            <a:ext cx="2214578" cy="428628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2"/>
                </a:solidFill>
              </a:rPr>
              <a:t>3.</a:t>
            </a:r>
          </a:p>
          <a:p>
            <a:pPr algn="ctr"/>
            <a:r>
              <a:rPr lang="ru-RU" sz="1200" b="1" dirty="0" smtClean="0">
                <a:solidFill>
                  <a:schemeClr val="tx2"/>
                </a:solidFill>
              </a:rPr>
              <a:t>«Белорусский </a:t>
            </a:r>
            <a:r>
              <a:rPr lang="ru-RU" sz="1200" b="1" dirty="0" err="1" smtClean="0">
                <a:solidFill>
                  <a:schemeClr val="tx2"/>
                </a:solidFill>
              </a:rPr>
              <a:t>авторынок</a:t>
            </a:r>
            <a:r>
              <a:rPr lang="ru-RU" sz="1200" b="1" dirty="0" smtClean="0">
                <a:solidFill>
                  <a:schemeClr val="tx2"/>
                </a:solidFill>
              </a:rPr>
              <a:t>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000892" y="857232"/>
            <a:ext cx="1571636" cy="1285884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2"/>
                </a:solidFill>
              </a:rPr>
              <a:t>4.</a:t>
            </a:r>
          </a:p>
          <a:p>
            <a:pPr algn="ctr"/>
            <a:r>
              <a:rPr lang="ru-RU" sz="1200" b="1" dirty="0" smtClean="0">
                <a:solidFill>
                  <a:schemeClr val="tx2"/>
                </a:solidFill>
              </a:rPr>
              <a:t>«Программный комплекс</a:t>
            </a:r>
          </a:p>
          <a:p>
            <a:pPr algn="ctr"/>
            <a:r>
              <a:rPr lang="ru-RU" sz="1200" b="1" dirty="0" smtClean="0">
                <a:solidFill>
                  <a:schemeClr val="tx2"/>
                </a:solidFill>
              </a:rPr>
              <a:t>по сбору и обработке статистической информации»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2500306"/>
            <a:ext cx="2214578" cy="42862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2"/>
                </a:solidFill>
              </a:rPr>
              <a:t>1.</a:t>
            </a:r>
          </a:p>
          <a:p>
            <a:pPr algn="ctr"/>
            <a:r>
              <a:rPr lang="ru-RU" sz="1200" b="1" dirty="0" smtClean="0">
                <a:solidFill>
                  <a:schemeClr val="tx2"/>
                </a:solidFill>
              </a:rPr>
              <a:t>«Выплата</a:t>
            </a:r>
            <a:r>
              <a:rPr lang="en-US" sz="1200" b="1" dirty="0" smtClean="0">
                <a:solidFill>
                  <a:schemeClr val="tx2"/>
                </a:solidFill>
              </a:rPr>
              <a:t> </a:t>
            </a:r>
            <a:r>
              <a:rPr lang="ru-RU" sz="1200" b="1" dirty="0" smtClean="0">
                <a:solidFill>
                  <a:schemeClr val="tx2"/>
                </a:solidFill>
              </a:rPr>
              <a:t>+</a:t>
            </a:r>
            <a:r>
              <a:rPr lang="en-US" sz="1200" b="1" dirty="0" smtClean="0">
                <a:solidFill>
                  <a:schemeClr val="tx2"/>
                </a:solidFill>
              </a:rPr>
              <a:t> </a:t>
            </a:r>
            <a:r>
              <a:rPr lang="ru-RU" sz="1200" b="1" dirty="0" smtClean="0">
                <a:solidFill>
                  <a:schemeClr val="tx2"/>
                </a:solidFill>
              </a:rPr>
              <a:t>Страхование»</a:t>
            </a:r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2928934"/>
            <a:ext cx="1500198" cy="35719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2"/>
                </a:solidFill>
              </a:rPr>
              <a:t>Страхование</a:t>
            </a:r>
          </a:p>
          <a:p>
            <a:pPr algn="ctr"/>
            <a:r>
              <a:rPr lang="ru-RU" sz="1000" dirty="0" smtClean="0">
                <a:solidFill>
                  <a:schemeClr val="tx2"/>
                </a:solidFill>
              </a:rPr>
              <a:t>(более 100 видов)</a:t>
            </a:r>
            <a:endParaRPr lang="ru-RU" sz="1000" dirty="0">
              <a:solidFill>
                <a:schemeClr val="tx2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2910" y="3286124"/>
            <a:ext cx="1500198" cy="285752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err="1" smtClean="0">
                <a:solidFill>
                  <a:schemeClr val="tx2"/>
                </a:solidFill>
              </a:rPr>
              <a:t>Сострахование</a:t>
            </a:r>
            <a:endParaRPr lang="ru-RU" sz="1000" dirty="0">
              <a:solidFill>
                <a:schemeClr val="tx2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2910" y="3571876"/>
            <a:ext cx="1500198" cy="285752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2"/>
                </a:solidFill>
              </a:rPr>
              <a:t>Перестрахование</a:t>
            </a:r>
            <a:endParaRPr lang="ru-RU" sz="1000" dirty="0">
              <a:solidFill>
                <a:schemeClr val="tx2"/>
              </a:solidFill>
            </a:endParaRPr>
          </a:p>
        </p:txBody>
      </p:sp>
      <p:sp>
        <p:nvSpPr>
          <p:cNvPr id="16" name="Rectangle 4"/>
          <p:cNvSpPr txBox="1">
            <a:spLocks/>
          </p:cNvSpPr>
          <p:nvPr/>
        </p:nvSpPr>
        <p:spPr>
          <a:xfrm>
            <a:off x="785786" y="1428736"/>
            <a:ext cx="3609972" cy="2793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Выпускавшиеся программные продукты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43108" y="2928934"/>
            <a:ext cx="714380" cy="928694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2"/>
                </a:solidFill>
              </a:rPr>
              <a:t>Убытки</a:t>
            </a:r>
          </a:p>
          <a:p>
            <a:pPr algn="ctr"/>
            <a:r>
              <a:rPr lang="ru-RU" sz="1000" dirty="0" err="1" smtClean="0">
                <a:solidFill>
                  <a:schemeClr val="tx2"/>
                </a:solidFill>
              </a:rPr>
              <a:t>ПрямУр</a:t>
            </a:r>
            <a:endParaRPr lang="ru-RU" sz="1000" dirty="0" smtClean="0">
              <a:solidFill>
                <a:schemeClr val="tx2"/>
              </a:solidFill>
            </a:endParaRPr>
          </a:p>
          <a:p>
            <a:pPr algn="ctr"/>
            <a:r>
              <a:rPr lang="ru-RU" sz="1000" dirty="0" err="1" smtClean="0">
                <a:solidFill>
                  <a:schemeClr val="tx2"/>
                </a:solidFill>
              </a:rPr>
              <a:t>ЖизЗд</a:t>
            </a:r>
            <a:r>
              <a:rPr lang="ru-RU" sz="1000" dirty="0" smtClean="0">
                <a:solidFill>
                  <a:schemeClr val="tx2"/>
                </a:solidFill>
              </a:rPr>
              <a:t>.</a:t>
            </a:r>
          </a:p>
          <a:p>
            <a:pPr algn="ctr"/>
            <a:r>
              <a:rPr lang="ru-RU" sz="1000" dirty="0" smtClean="0">
                <a:solidFill>
                  <a:schemeClr val="tx2"/>
                </a:solidFill>
              </a:rPr>
              <a:t>Резервы</a:t>
            </a:r>
          </a:p>
          <a:p>
            <a:pPr algn="ctr"/>
            <a:r>
              <a:rPr lang="ru-RU" sz="1000" b="1" u="sng" dirty="0" smtClean="0">
                <a:solidFill>
                  <a:schemeClr val="tx2"/>
                </a:solidFill>
              </a:rPr>
              <a:t>МФСО</a:t>
            </a:r>
            <a:endParaRPr lang="ru-RU" sz="1000" b="1" u="sng" dirty="0">
              <a:solidFill>
                <a:schemeClr val="tx2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00364" y="2928934"/>
            <a:ext cx="1500198" cy="35719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2"/>
                </a:solidFill>
              </a:rPr>
              <a:t>Перевод на новую платформу (</a:t>
            </a:r>
            <a:r>
              <a:rPr lang="en-US" sz="1000" dirty="0" smtClean="0">
                <a:solidFill>
                  <a:schemeClr val="tx2"/>
                </a:solidFill>
              </a:rPr>
              <a:t>Web)</a:t>
            </a:r>
            <a:endParaRPr lang="ru-RU" sz="1000" dirty="0">
              <a:solidFill>
                <a:schemeClr val="tx2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000364" y="3286124"/>
            <a:ext cx="1500198" cy="571504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2"/>
                </a:solidFill>
              </a:rPr>
              <a:t>Разработка новых функциональных модулей</a:t>
            </a:r>
            <a:endParaRPr lang="ru-RU" sz="1000" dirty="0">
              <a:solidFill>
                <a:schemeClr val="tx2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000364" y="2500306"/>
            <a:ext cx="1500198" cy="42862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2"/>
                </a:solidFill>
              </a:rPr>
              <a:t>2</a:t>
            </a:r>
            <a:r>
              <a:rPr lang="en-US" sz="1200" b="1" dirty="0" smtClean="0">
                <a:solidFill>
                  <a:schemeClr val="tx2"/>
                </a:solidFill>
              </a:rPr>
              <a:t>.</a:t>
            </a:r>
            <a:r>
              <a:rPr lang="ru-RU" sz="1200" b="1" dirty="0" smtClean="0">
                <a:solidFill>
                  <a:schemeClr val="tx2"/>
                </a:solidFill>
              </a:rPr>
              <a:t> «</a:t>
            </a:r>
            <a:r>
              <a:rPr lang="ru-RU" sz="1200" b="1" dirty="0" err="1" smtClean="0">
                <a:solidFill>
                  <a:schemeClr val="tx2"/>
                </a:solidFill>
              </a:rPr>
              <a:t>Автокальк-НАМИ-БАЭС</a:t>
            </a:r>
            <a:r>
              <a:rPr lang="ru-RU" sz="1200" b="1" dirty="0" smtClean="0">
                <a:solidFill>
                  <a:schemeClr val="tx2"/>
                </a:solidFill>
              </a:rPr>
              <a:t>»</a:t>
            </a:r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43438" y="2500306"/>
            <a:ext cx="2214578" cy="42862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2"/>
                </a:solidFill>
              </a:rPr>
              <a:t>3.</a:t>
            </a:r>
          </a:p>
          <a:p>
            <a:pPr algn="ctr"/>
            <a:r>
              <a:rPr lang="ru-RU" sz="1200" b="1" dirty="0" smtClean="0">
                <a:solidFill>
                  <a:schemeClr val="tx2"/>
                </a:solidFill>
              </a:rPr>
              <a:t>«Белорусский</a:t>
            </a:r>
            <a:r>
              <a:rPr lang="en-US" sz="1200" b="1" dirty="0" smtClean="0">
                <a:solidFill>
                  <a:schemeClr val="tx2"/>
                </a:solidFill>
              </a:rPr>
              <a:t> </a:t>
            </a:r>
            <a:r>
              <a:rPr lang="ru-RU" sz="1200" b="1" dirty="0" err="1" smtClean="0">
                <a:solidFill>
                  <a:schemeClr val="tx2"/>
                </a:solidFill>
              </a:rPr>
              <a:t>авторынок</a:t>
            </a:r>
            <a:r>
              <a:rPr lang="ru-RU" sz="1200" b="1" dirty="0" smtClean="0">
                <a:solidFill>
                  <a:schemeClr val="tx2"/>
                </a:solidFill>
              </a:rPr>
              <a:t>»</a:t>
            </a:r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643438" y="2928934"/>
            <a:ext cx="2214578" cy="35719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2"/>
                </a:solidFill>
              </a:rPr>
              <a:t>Перевод на новую платформу (</a:t>
            </a:r>
            <a:r>
              <a:rPr lang="en-US" sz="1000" dirty="0" smtClean="0">
                <a:solidFill>
                  <a:schemeClr val="tx2"/>
                </a:solidFill>
              </a:rPr>
              <a:t>Web)</a:t>
            </a:r>
            <a:endParaRPr lang="ru-RU" sz="1000" dirty="0">
              <a:solidFill>
                <a:schemeClr val="tx2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643438" y="3286124"/>
            <a:ext cx="2214578" cy="571504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2"/>
                </a:solidFill>
              </a:rPr>
              <a:t>Разработка новых функциональных модулей</a:t>
            </a:r>
            <a:endParaRPr lang="ru-RU" sz="1000" dirty="0">
              <a:solidFill>
                <a:schemeClr val="tx2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42910" y="4137016"/>
            <a:ext cx="7429552" cy="363554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2"/>
                </a:solidFill>
              </a:rPr>
              <a:t>5. Коммуникационная платформа «</a:t>
            </a:r>
            <a:r>
              <a:rPr lang="ru-RU" sz="1200" b="1" dirty="0" err="1" smtClean="0">
                <a:solidFill>
                  <a:schemeClr val="tx2"/>
                </a:solidFill>
              </a:rPr>
              <a:t>Экспат</a:t>
            </a:r>
            <a:r>
              <a:rPr lang="ru-RU" sz="1200" b="1" dirty="0" smtClean="0">
                <a:solidFill>
                  <a:schemeClr val="tx2"/>
                </a:solidFill>
              </a:rPr>
              <a:t>» </a:t>
            </a:r>
            <a:r>
              <a:rPr lang="ru-RU" sz="1000" dirty="0" smtClean="0">
                <a:solidFill>
                  <a:schemeClr val="tx2"/>
                </a:solidFill>
              </a:rPr>
              <a:t>Решение проблемы сокращения сроков страховых выплат и упрощение процедуры взаимодействия «клиент -страховая компания/банк/почта» (социально значимая область)</a:t>
            </a:r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42910" y="4779958"/>
            <a:ext cx="3714776" cy="1000132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2"/>
                </a:solidFill>
              </a:rPr>
              <a:t>6. ИАС «Борьба со страховым мошенничеством» </a:t>
            </a:r>
            <a:r>
              <a:rPr lang="ru-RU" sz="1000" dirty="0" smtClean="0">
                <a:solidFill>
                  <a:schemeClr val="tx2"/>
                </a:solidFill>
              </a:rPr>
              <a:t>Решение проблемы автомобильного страхового мошенничества и   реализация механизма, позволяющего страховым компаниям полноценно бороться со страховым мошенничеством, а не с его последствиями (национальная программа Минфина)</a:t>
            </a:r>
            <a:endParaRPr lang="ru-RU" sz="1000" dirty="0">
              <a:solidFill>
                <a:schemeClr val="tx2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572000" y="4779958"/>
            <a:ext cx="3500462" cy="1000132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2"/>
                </a:solidFill>
              </a:rPr>
              <a:t>7. ИАС «</a:t>
            </a:r>
            <a:r>
              <a:rPr lang="ru-RU" sz="1200" b="1" dirty="0" smtClean="0">
                <a:solidFill>
                  <a:schemeClr val="tx2"/>
                </a:solidFill>
              </a:rPr>
              <a:t>Рыночный механизм сдерживания стоимости </a:t>
            </a:r>
            <a:r>
              <a:rPr lang="ru-RU" sz="1200" b="1" dirty="0" smtClean="0">
                <a:solidFill>
                  <a:schemeClr val="tx2"/>
                </a:solidFill>
              </a:rPr>
              <a:t>ремонта ТС» </a:t>
            </a:r>
            <a:r>
              <a:rPr lang="ru-RU" sz="1000" dirty="0" smtClean="0">
                <a:solidFill>
                  <a:schemeClr val="tx2"/>
                </a:solidFill>
              </a:rPr>
              <a:t>Решение проблемы увеличения стоимости страховых тарифов и рыночный механизм сдерживания роста стоимости восстановительного ремонта (социально значимая область)</a:t>
            </a:r>
          </a:p>
        </p:txBody>
      </p:sp>
      <p:sp>
        <p:nvSpPr>
          <p:cNvPr id="36" name="Rectangle 4"/>
          <p:cNvSpPr txBox="1">
            <a:spLocks/>
          </p:cNvSpPr>
          <p:nvPr/>
        </p:nvSpPr>
        <p:spPr>
          <a:xfrm>
            <a:off x="214282" y="5786454"/>
            <a:ext cx="8358246" cy="79218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 algn="just">
              <a:spcBef>
                <a:spcPts val="600"/>
              </a:spcBef>
            </a:pPr>
            <a:r>
              <a:rPr lang="ru-RU" sz="1400" dirty="0" smtClean="0">
                <a:solidFill>
                  <a:schemeClr val="tx2"/>
                </a:solidFill>
              </a:rPr>
              <a:t>	</a:t>
            </a:r>
            <a:r>
              <a:rPr lang="ru-RU" sz="1400" b="1" dirty="0" smtClean="0">
                <a:solidFill>
                  <a:schemeClr val="tx2"/>
                </a:solidFill>
              </a:rPr>
              <a:t>Опираясь на </a:t>
            </a:r>
            <a:r>
              <a:rPr lang="ru-RU" sz="1400" b="1" dirty="0" smtClean="0">
                <a:solidFill>
                  <a:schemeClr val="tx2"/>
                </a:solidFill>
              </a:rPr>
              <a:t>продукты </a:t>
            </a:r>
            <a:r>
              <a:rPr lang="ru-RU" sz="1400" b="1" dirty="0" smtClean="0">
                <a:solidFill>
                  <a:schemeClr val="tx2"/>
                </a:solidFill>
              </a:rPr>
              <a:t>«</a:t>
            </a:r>
            <a:r>
              <a:rPr lang="ru-RU" sz="1400" b="1" dirty="0" err="1" smtClean="0">
                <a:solidFill>
                  <a:schemeClr val="tx2"/>
                </a:solidFill>
              </a:rPr>
              <a:t>Выплата+Страхование</a:t>
            </a:r>
            <a:r>
              <a:rPr lang="ru-RU" sz="1400" b="1" dirty="0" smtClean="0">
                <a:solidFill>
                  <a:schemeClr val="tx2"/>
                </a:solidFill>
              </a:rPr>
              <a:t>», </a:t>
            </a:r>
            <a:r>
              <a:rPr lang="ru-RU" sz="1400" b="1" dirty="0" smtClean="0">
                <a:solidFill>
                  <a:schemeClr val="tx2"/>
                </a:solidFill>
              </a:rPr>
              <a:t>«</a:t>
            </a:r>
            <a:r>
              <a:rPr lang="ru-RU" sz="1400" b="1" dirty="0" err="1" smtClean="0">
                <a:solidFill>
                  <a:schemeClr val="tx2"/>
                </a:solidFill>
              </a:rPr>
              <a:t>Автокальк-НАМИ-БАЭС</a:t>
            </a:r>
            <a:r>
              <a:rPr lang="ru-RU" sz="1400" b="1" dirty="0" smtClean="0">
                <a:solidFill>
                  <a:schemeClr val="tx2"/>
                </a:solidFill>
              </a:rPr>
              <a:t>» </a:t>
            </a:r>
            <a:r>
              <a:rPr lang="ru-RU" sz="1400" b="1" dirty="0" smtClean="0">
                <a:solidFill>
                  <a:schemeClr val="tx2"/>
                </a:solidFill>
              </a:rPr>
              <a:t>и «Белорусский </a:t>
            </a:r>
            <a:r>
              <a:rPr lang="ru-RU" sz="1400" b="1" dirty="0" err="1" smtClean="0">
                <a:solidFill>
                  <a:schemeClr val="tx2"/>
                </a:solidFill>
              </a:rPr>
              <a:t>авторынок</a:t>
            </a:r>
            <a:r>
              <a:rPr lang="ru-RU" sz="1400" b="1" dirty="0" smtClean="0">
                <a:solidFill>
                  <a:schemeClr val="tx2"/>
                </a:solidFill>
              </a:rPr>
              <a:t>», «Байт протект» может решить все основные проблемы в страховой </a:t>
            </a:r>
            <a:r>
              <a:rPr lang="ru-RU" sz="1400" b="1" dirty="0" smtClean="0">
                <a:solidFill>
                  <a:schemeClr val="tx2"/>
                </a:solidFill>
              </a:rPr>
              <a:t>области.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000892" y="3292488"/>
            <a:ext cx="1571636" cy="571504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2"/>
                </a:solidFill>
              </a:rPr>
              <a:t>Поддержание в актуальном состоянии</a:t>
            </a:r>
            <a:endParaRPr lang="ru-RU" sz="1000" dirty="0">
              <a:solidFill>
                <a:schemeClr val="tx2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000892" y="2506670"/>
            <a:ext cx="1571636" cy="78581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</a:rPr>
              <a:t>4</a:t>
            </a:r>
            <a:r>
              <a:rPr lang="en-US" sz="1200" b="1" dirty="0" smtClean="0">
                <a:solidFill>
                  <a:schemeClr val="tx2"/>
                </a:solidFill>
              </a:rPr>
              <a:t>.</a:t>
            </a:r>
          </a:p>
          <a:p>
            <a:pPr algn="ctr"/>
            <a:r>
              <a:rPr lang="ru-RU" sz="1200" b="1" dirty="0" smtClean="0">
                <a:solidFill>
                  <a:schemeClr val="tx2"/>
                </a:solidFill>
              </a:rPr>
              <a:t>«Сбор и </a:t>
            </a:r>
            <a:r>
              <a:rPr lang="ru-RU" sz="1200" b="1" dirty="0" err="1" smtClean="0">
                <a:solidFill>
                  <a:schemeClr val="tx2"/>
                </a:solidFill>
              </a:rPr>
              <a:t>обработ-ка</a:t>
            </a:r>
            <a:r>
              <a:rPr lang="ru-RU" sz="1200" b="1" dirty="0" smtClean="0">
                <a:solidFill>
                  <a:schemeClr val="tx2"/>
                </a:solidFill>
              </a:rPr>
              <a:t> </a:t>
            </a:r>
            <a:r>
              <a:rPr lang="ru-RU" sz="1200" b="1" dirty="0" err="1" smtClean="0">
                <a:solidFill>
                  <a:schemeClr val="tx2"/>
                </a:solidFill>
              </a:rPr>
              <a:t>статистичес-кой</a:t>
            </a:r>
            <a:r>
              <a:rPr lang="ru-RU" sz="1200" b="1" dirty="0" smtClean="0">
                <a:solidFill>
                  <a:schemeClr val="tx2"/>
                </a:solidFill>
              </a:rPr>
              <a:t> информации»</a:t>
            </a:r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17" name="Rectangle 4"/>
          <p:cNvSpPr txBox="1">
            <a:spLocks/>
          </p:cNvSpPr>
          <p:nvPr/>
        </p:nvSpPr>
        <p:spPr>
          <a:xfrm>
            <a:off x="714348" y="2214554"/>
            <a:ext cx="3714776" cy="2793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Выпускающиеся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программные продукты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rot="16200000" flipH="1">
            <a:off x="5536412" y="2321712"/>
            <a:ext cx="357191" cy="1"/>
          </a:xfrm>
          <a:prstGeom prst="line">
            <a:avLst/>
          </a:prstGeom>
          <a:ln w="44450" cap="flat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endCxn id="40" idx="0"/>
          </p:cNvCxnSpPr>
          <p:nvPr/>
        </p:nvCxnSpPr>
        <p:spPr>
          <a:xfrm rot="16200000" flipH="1">
            <a:off x="7604932" y="2324892"/>
            <a:ext cx="363554" cy="1"/>
          </a:xfrm>
          <a:prstGeom prst="line">
            <a:avLst/>
          </a:prstGeom>
          <a:ln w="44450" cap="flat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5400000">
            <a:off x="4250529" y="2321711"/>
            <a:ext cx="357190" cy="1588"/>
          </a:xfrm>
          <a:prstGeom prst="line">
            <a:avLst/>
          </a:prstGeom>
          <a:ln w="44450" cap="flat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5400000">
            <a:off x="536547" y="2320917"/>
            <a:ext cx="357190" cy="1588"/>
          </a:xfrm>
          <a:prstGeom prst="line">
            <a:avLst/>
          </a:prstGeom>
          <a:ln w="44450" cap="flat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5400000">
            <a:off x="5642776" y="3999710"/>
            <a:ext cx="285752" cy="1588"/>
          </a:xfrm>
          <a:prstGeom prst="line">
            <a:avLst/>
          </a:prstGeom>
          <a:ln w="44450" cap="flat">
            <a:solidFill>
              <a:schemeClr val="accent5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rot="5400000">
            <a:off x="5501488" y="3999710"/>
            <a:ext cx="285752" cy="1588"/>
          </a:xfrm>
          <a:prstGeom prst="line">
            <a:avLst/>
          </a:prstGeom>
          <a:ln w="44450" cap="flat">
            <a:solidFill>
              <a:schemeClr val="accent5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rot="5400000">
            <a:off x="3642512" y="3999709"/>
            <a:ext cx="285752" cy="1588"/>
          </a:xfrm>
          <a:prstGeom prst="line">
            <a:avLst/>
          </a:prstGeom>
          <a:ln w="44450" cap="flat">
            <a:solidFill>
              <a:schemeClr val="accent5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5400000">
            <a:off x="3501224" y="3999709"/>
            <a:ext cx="285752" cy="1588"/>
          </a:xfrm>
          <a:prstGeom prst="line">
            <a:avLst/>
          </a:prstGeom>
          <a:ln w="44450" cap="flat">
            <a:solidFill>
              <a:schemeClr val="accent5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rot="5400000">
            <a:off x="1999438" y="3999709"/>
            <a:ext cx="285752" cy="1588"/>
          </a:xfrm>
          <a:prstGeom prst="line">
            <a:avLst/>
          </a:prstGeom>
          <a:ln w="44450" cap="flat">
            <a:solidFill>
              <a:schemeClr val="accent5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rot="5400000">
            <a:off x="1858150" y="3999709"/>
            <a:ext cx="285752" cy="1588"/>
          </a:xfrm>
          <a:prstGeom prst="line">
            <a:avLst/>
          </a:prstGeom>
          <a:ln w="44450" cap="flat">
            <a:solidFill>
              <a:schemeClr val="accent5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rot="5400000">
            <a:off x="6285718" y="4642652"/>
            <a:ext cx="285752" cy="1588"/>
          </a:xfrm>
          <a:prstGeom prst="line">
            <a:avLst/>
          </a:prstGeom>
          <a:ln w="44450" cap="flat">
            <a:solidFill>
              <a:schemeClr val="accent5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rot="5400000">
            <a:off x="6144430" y="4642652"/>
            <a:ext cx="285752" cy="1588"/>
          </a:xfrm>
          <a:prstGeom prst="line">
            <a:avLst/>
          </a:prstGeom>
          <a:ln w="44450" cap="flat">
            <a:solidFill>
              <a:schemeClr val="accent5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rot="5400000">
            <a:off x="2501092" y="4642652"/>
            <a:ext cx="285752" cy="1588"/>
          </a:xfrm>
          <a:prstGeom prst="line">
            <a:avLst/>
          </a:prstGeom>
          <a:ln w="44450" cap="flat">
            <a:solidFill>
              <a:schemeClr val="accent5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rot="5400000">
            <a:off x="2359804" y="4642652"/>
            <a:ext cx="285752" cy="1588"/>
          </a:xfrm>
          <a:prstGeom prst="line">
            <a:avLst/>
          </a:prstGeom>
          <a:ln w="44450" cap="flat">
            <a:solidFill>
              <a:schemeClr val="accent5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rot="10800000">
            <a:off x="6643702" y="1285860"/>
            <a:ext cx="357190" cy="1588"/>
          </a:xfrm>
          <a:prstGeom prst="line">
            <a:avLst/>
          </a:prstGeom>
          <a:ln w="38100" cap="flat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rot="5400000">
            <a:off x="6429388" y="1500174"/>
            <a:ext cx="428628" cy="1588"/>
          </a:xfrm>
          <a:prstGeom prst="line">
            <a:avLst/>
          </a:prstGeom>
          <a:ln w="38100" cap="rnd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rot="10800000">
            <a:off x="6643702" y="2285992"/>
            <a:ext cx="571504" cy="1588"/>
          </a:xfrm>
          <a:prstGeom prst="line">
            <a:avLst/>
          </a:prstGeom>
          <a:ln w="38100" cap="flat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rot="5400000">
            <a:off x="6536545" y="2393149"/>
            <a:ext cx="214314" cy="1588"/>
          </a:xfrm>
          <a:prstGeom prst="line">
            <a:avLst/>
          </a:prstGeom>
          <a:ln w="38100" cap="rnd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 rot="5400000">
            <a:off x="7108843" y="2392355"/>
            <a:ext cx="214314" cy="1588"/>
          </a:xfrm>
          <a:prstGeom prst="line">
            <a:avLst/>
          </a:prstGeom>
          <a:ln w="38100" cap="rnd">
            <a:solidFill>
              <a:schemeClr val="accent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000"/>
                            </p:stCondLst>
                            <p:childTnLst>
                              <p:par>
                                <p:cTn id="17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30" grpId="0" animBg="1"/>
      <p:bldP spid="31" grpId="0" animBg="1"/>
      <p:bldP spid="32" grpId="0" animBg="1"/>
      <p:bldP spid="39" grpId="0" animBg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Благодарю за внимание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Минск, </a:t>
            </a:r>
            <a:r>
              <a:rPr lang="ru-RU" dirty="0" smtClean="0"/>
              <a:t>декабрь </a:t>
            </a:r>
            <a:r>
              <a:rPr lang="ru-RU" dirty="0" smtClean="0"/>
              <a:t>2012					БАЙТ ПРОТЕКТ</a:t>
            </a:r>
            <a:endParaRPr lang="ru-RU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33400" y="457200"/>
            <a:ext cx="2932114" cy="1042974"/>
          </a:xfrm>
        </p:spPr>
        <p:txBody>
          <a:bodyPr>
            <a:noAutofit/>
          </a:bodyPr>
          <a:lstStyle/>
          <a:p>
            <a:r>
              <a:rPr lang="ru-RU" dirty="0" smtClean="0"/>
              <a:t>Основные проблемы автоматизируемой области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500034" y="1643050"/>
            <a:ext cx="2932114" cy="4584700"/>
          </a:xfrm>
        </p:spPr>
        <p:txBody>
          <a:bodyPr>
            <a:normAutofit/>
          </a:bodyPr>
          <a:lstStyle/>
          <a:p>
            <a:r>
              <a:rPr lang="ru-RU" dirty="0" smtClean="0"/>
              <a:t>Мировая проблема: Борьба со страховым мошенничеством = экономия бюджетных средств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(национальная программа Минфина)</a:t>
            </a:r>
          </a:p>
          <a:p>
            <a:pPr>
              <a:spcBef>
                <a:spcPts val="2400"/>
              </a:spcBef>
            </a:pPr>
            <a:r>
              <a:rPr lang="ru-RU" dirty="0" smtClean="0"/>
              <a:t>Сокращение сроков страховых выплат и упрощение процедуры взаимодействия «клиент -страховая компания/банк/почта»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(социально значимая область)</a:t>
            </a:r>
          </a:p>
          <a:p>
            <a:pPr>
              <a:spcBef>
                <a:spcPts val="2400"/>
              </a:spcBef>
            </a:pPr>
            <a:endParaRPr lang="ru-RU" dirty="0" smtClean="0"/>
          </a:p>
          <a:p>
            <a:pPr>
              <a:spcBef>
                <a:spcPts val="1200"/>
              </a:spcBef>
            </a:pPr>
            <a:endParaRPr lang="ru-RU" dirty="0" smtClean="0"/>
          </a:p>
          <a:p>
            <a:pPr>
              <a:spcBef>
                <a:spcPts val="1200"/>
              </a:spcBef>
            </a:pPr>
            <a:endParaRPr lang="ru-RU" dirty="0" smtClean="0"/>
          </a:p>
          <a:p>
            <a:pPr>
              <a:spcBef>
                <a:spcPts val="1200"/>
              </a:spcBef>
            </a:pPr>
            <a:endParaRPr lang="ru-RU" dirty="0" smtClean="0"/>
          </a:p>
          <a:p>
            <a:endParaRPr lang="ru-RU" dirty="0" smtClean="0"/>
          </a:p>
        </p:txBody>
      </p:sp>
      <p:graphicFrame>
        <p:nvGraphicFramePr>
          <p:cNvPr id="17" name="Диаграмма 16"/>
          <p:cNvGraphicFramePr/>
          <p:nvPr/>
        </p:nvGraphicFramePr>
        <p:xfrm>
          <a:off x="3786182" y="500042"/>
          <a:ext cx="4786346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Диаграмма 19"/>
          <p:cNvGraphicFramePr/>
          <p:nvPr/>
        </p:nvGraphicFramePr>
        <p:xfrm>
          <a:off x="3786182" y="3571876"/>
          <a:ext cx="4786346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Graphic spid="20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1074738"/>
          </a:xfrm>
        </p:spPr>
        <p:txBody>
          <a:bodyPr/>
          <a:lstStyle/>
          <a:p>
            <a:r>
              <a:rPr lang="ru-RU" dirty="0" smtClean="0"/>
              <a:t>Конкуренция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533400" y="1600200"/>
            <a:ext cx="8077200" cy="4411663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dirty="0" smtClean="0"/>
              <a:t>	Сейчас на рынке РБ и стран СНГ присутствуют только решения с так называемым «толстым» клиентом (обычные </a:t>
            </a:r>
            <a:r>
              <a:rPr lang="ru-RU" dirty="0" err="1" smtClean="0"/>
              <a:t>WindowsForm</a:t>
            </a:r>
            <a:r>
              <a:rPr lang="ru-RU" dirty="0" smtClean="0"/>
              <a:t> исполняемые exe-файлы), у которых логика приложения в целом выполняется на клиентской стороне.</a:t>
            </a:r>
          </a:p>
          <a:p>
            <a:pPr algn="just">
              <a:buNone/>
            </a:pPr>
            <a:r>
              <a:rPr lang="ru-RU" dirty="0" smtClean="0"/>
              <a:t>	Фундаментальные проблемы существующих решений следующие:</a:t>
            </a:r>
          </a:p>
          <a:p>
            <a:pPr algn="just">
              <a:spcBef>
                <a:spcPts val="1200"/>
              </a:spcBef>
              <a:buFont typeface="Wingdings" pitchFamily="2" charset="2"/>
              <a:buChar char="q"/>
            </a:pPr>
            <a:r>
              <a:rPr lang="ru-RU" dirty="0" smtClean="0"/>
              <a:t>Проблема обновления программного обеспечения информационной системы (невозможно произвести  одновременную синхронную установку обновления ПО на абсолютно всех рабочих местах у всех территориально разобщенных  субъектов предприятия);</a:t>
            </a:r>
          </a:p>
          <a:p>
            <a:pPr algn="just">
              <a:spcBef>
                <a:spcPts val="1200"/>
              </a:spcBef>
              <a:buFont typeface="Wingdings" pitchFamily="2" charset="2"/>
              <a:buChar char="q"/>
            </a:pPr>
            <a:r>
              <a:rPr lang="ru-RU" dirty="0" smtClean="0"/>
              <a:t>Проблема масштабирования и стоимости владения существующими решениями (стоимость технических средств обеспечения </a:t>
            </a:r>
            <a:r>
              <a:rPr lang="ru-RU" dirty="0" err="1" smtClean="0"/>
              <a:t>масштабируемости</a:t>
            </a:r>
            <a:r>
              <a:rPr lang="ru-RU" dirty="0" smtClean="0"/>
              <a:t> для крупной страховой компании может превышать сумму в 1 000 000$);</a:t>
            </a:r>
          </a:p>
          <a:p>
            <a:pPr algn="just">
              <a:spcBef>
                <a:spcPts val="1200"/>
              </a:spcBef>
              <a:buFont typeface="Wingdings" pitchFamily="2" charset="2"/>
              <a:buChar char="q"/>
            </a:pPr>
            <a:r>
              <a:rPr lang="ru-RU" b="1" dirty="0" smtClean="0"/>
              <a:t>Существующее на рынке программное обеспечение</a:t>
            </a:r>
          </a:p>
          <a:p>
            <a:pPr algn="just">
              <a:spcBef>
                <a:spcPts val="0"/>
              </a:spcBef>
              <a:buNone/>
            </a:pPr>
            <a:r>
              <a:rPr lang="ru-RU" b="1" dirty="0" smtClean="0"/>
              <a:t>	</a:t>
            </a:r>
            <a:r>
              <a:rPr lang="ru-RU" b="1" u="sng" dirty="0" smtClean="0"/>
              <a:t>не решает и не может решить</a:t>
            </a:r>
            <a:r>
              <a:rPr lang="ru-RU" b="1" dirty="0" smtClean="0"/>
              <a:t> ни одну из основных проблем страховой области, описанных на предыдущем слайде.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q"/>
            </a:pPr>
            <a:endParaRPr lang="ru-RU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Новизна </a:t>
            </a:r>
            <a:br>
              <a:rPr lang="ru-RU" sz="3600" dirty="0" smtClean="0"/>
            </a:br>
            <a:r>
              <a:rPr lang="ru-RU" sz="3600" dirty="0" smtClean="0"/>
              <a:t>технологических решений</a:t>
            </a:r>
            <a:endParaRPr lang="en-US" sz="3600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000" dirty="0" smtClean="0"/>
              <a:t>	</a:t>
            </a:r>
          </a:p>
          <a:p>
            <a:pPr algn="just">
              <a:buNone/>
            </a:pPr>
            <a:r>
              <a:rPr lang="ru-RU" sz="2000" dirty="0" smtClean="0"/>
              <a:t>	</a:t>
            </a:r>
            <a:r>
              <a:rPr lang="ru-RU" sz="1900" dirty="0" smtClean="0"/>
              <a:t>Создаваемые предприятием «Байт </a:t>
            </a:r>
            <a:r>
              <a:rPr lang="ru-RU" sz="1900" dirty="0" err="1" smtClean="0"/>
              <a:t>протект</a:t>
            </a:r>
            <a:r>
              <a:rPr lang="ru-RU" sz="1900" dirty="0" smtClean="0"/>
              <a:t>» решения для страховой отрасли базируются на использовании хорошо себя зарекомендовавшей трехуровневой архитектуры:  сервер приложений, сервер баз данных и «тонкий» клиент (браузер Интернет).</a:t>
            </a:r>
          </a:p>
          <a:p>
            <a:pPr>
              <a:buNone/>
            </a:pPr>
            <a:endParaRPr lang="ru-RU" sz="2000" dirty="0" smtClean="0"/>
          </a:p>
          <a:p>
            <a:pPr algn="just">
              <a:buNone/>
            </a:pPr>
            <a:r>
              <a:rPr lang="ru-RU" sz="2000" dirty="0" smtClean="0"/>
              <a:t>	</a:t>
            </a:r>
            <a:r>
              <a:rPr lang="ru-RU" sz="1900" dirty="0" smtClean="0"/>
              <a:t>Использование трехуровневой архитектуры с «тонким» клиентом является единственно разрешенной технологией при разработке ПО для автоматизации страховых компаний, согласно концепции развития страховой отрасли Республики Беларусь, принятой весной 2012 года Министерством Финансов РБ.</a:t>
            </a:r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r>
              <a:rPr lang="ru-RU" sz="2000" dirty="0" smtClean="0"/>
              <a:t>	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Преимущества используемых «Байт </a:t>
            </a:r>
            <a:r>
              <a:rPr lang="ru-RU" sz="3600" dirty="0" err="1" smtClean="0"/>
              <a:t>протект</a:t>
            </a:r>
            <a:r>
              <a:rPr lang="ru-RU" sz="3600" dirty="0" smtClean="0"/>
              <a:t>» технологий</a:t>
            </a:r>
            <a:endParaRPr lang="en-US" sz="3600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533400" y="1600203"/>
            <a:ext cx="8077200" cy="475775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100" dirty="0" smtClean="0"/>
              <a:t>	</a:t>
            </a:r>
            <a:r>
              <a:rPr lang="ru-RU" sz="1800" dirty="0" smtClean="0"/>
              <a:t>Использующаяся предприятием «Байт </a:t>
            </a:r>
            <a:r>
              <a:rPr lang="ru-RU" sz="1800" dirty="0" err="1" smtClean="0"/>
              <a:t>протект</a:t>
            </a:r>
            <a:r>
              <a:rPr lang="ru-RU" sz="1800" dirty="0" smtClean="0"/>
              <a:t>» трехуровневая архитектура с «тонким» клиентом позволяет обеспечить:</a:t>
            </a:r>
          </a:p>
          <a:p>
            <a:pPr algn="just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q"/>
            </a:pPr>
            <a:r>
              <a:rPr lang="ru-RU" sz="1800" dirty="0" smtClean="0"/>
              <a:t>Простоту установки;</a:t>
            </a:r>
          </a:p>
          <a:p>
            <a:pPr algn="just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q"/>
            </a:pPr>
            <a:r>
              <a:rPr lang="ru-RU" sz="1800" dirty="0" smtClean="0"/>
              <a:t>Низкие требования к ресурсам на компьютерах пользователей; </a:t>
            </a:r>
          </a:p>
          <a:p>
            <a:pPr algn="just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q"/>
            </a:pPr>
            <a:r>
              <a:rPr lang="ru-RU" sz="1800" dirty="0" smtClean="0"/>
              <a:t>Возможность полноценного функционирования в условиях ограниченных пропускных способностей канала связи;</a:t>
            </a:r>
          </a:p>
          <a:p>
            <a:pPr algn="just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q"/>
            </a:pPr>
            <a:r>
              <a:rPr lang="ru-RU" sz="1800" dirty="0" smtClean="0"/>
              <a:t>Возможность осуществлять быстрое и одновременное обновление клиентского ПО на всех компьютерах пользователей;</a:t>
            </a:r>
          </a:p>
          <a:p>
            <a:pPr algn="just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q"/>
            </a:pPr>
            <a:r>
              <a:rPr lang="ru-RU" sz="1800" dirty="0" smtClean="0"/>
              <a:t>Инвариантность по отношению к используемым на клиентской части операционным системам; </a:t>
            </a:r>
          </a:p>
          <a:p>
            <a:pPr algn="just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q"/>
            </a:pPr>
            <a:r>
              <a:rPr lang="ru-RU" sz="1800" dirty="0" smtClean="0"/>
              <a:t>Высокий уровень </a:t>
            </a:r>
            <a:r>
              <a:rPr lang="ru-RU" sz="1800" dirty="0" err="1" smtClean="0"/>
              <a:t>масштабируемости</a:t>
            </a:r>
            <a:r>
              <a:rPr lang="ru-RU" sz="1800" dirty="0" smtClean="0"/>
              <a:t>;</a:t>
            </a:r>
          </a:p>
          <a:p>
            <a:pPr algn="just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q"/>
            </a:pPr>
            <a:r>
              <a:rPr lang="ru-RU" sz="1800" dirty="0" smtClean="0"/>
              <a:t>Безопасность данных;</a:t>
            </a:r>
          </a:p>
          <a:p>
            <a:pPr algn="just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q"/>
            </a:pPr>
            <a:r>
              <a:rPr lang="ru-RU" sz="1800" dirty="0" smtClean="0"/>
              <a:t>Высокую удельную производительность.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Выпускаемая продукция</a:t>
            </a:r>
            <a:br>
              <a:rPr lang="ru-RU" sz="3600" dirty="0" smtClean="0"/>
            </a:br>
            <a:r>
              <a:rPr lang="ru-RU" sz="2000" dirty="0" smtClean="0"/>
              <a:t>Информационная автоматизированная система «</a:t>
            </a:r>
            <a:r>
              <a:rPr lang="ru-RU" sz="2000" dirty="0" err="1" smtClean="0"/>
              <a:t>Выплата+Страхование</a:t>
            </a:r>
            <a:r>
              <a:rPr lang="ru-RU" sz="2000" dirty="0" smtClean="0"/>
              <a:t>»</a:t>
            </a:r>
            <a:endParaRPr lang="en-US" sz="3600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533400" y="1600203"/>
            <a:ext cx="8077200" cy="4900631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sz="18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3512" y="1714500"/>
            <a:ext cx="7353300" cy="470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4324" y="1714500"/>
            <a:ext cx="1449388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20637" y="1285875"/>
            <a:ext cx="81438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1600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92074" y="2857500"/>
            <a:ext cx="8001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2913" algn="just">
              <a:buFont typeface="Wingdings" pitchFamily="2" charset="2"/>
              <a:buChar char="q"/>
            </a:pPr>
            <a:r>
              <a:rPr lang="ru-RU" dirty="0" smtClean="0">
                <a:solidFill>
                  <a:schemeClr val="tx2"/>
                </a:solidFill>
              </a:rPr>
              <a:t>является </a:t>
            </a:r>
            <a:r>
              <a:rPr lang="ru-RU" dirty="0" smtClean="0">
                <a:solidFill>
                  <a:schemeClr val="tx2"/>
                </a:solidFill>
              </a:rPr>
              <a:t>готовым </a:t>
            </a:r>
            <a:r>
              <a:rPr lang="ru-RU" dirty="0" smtClean="0">
                <a:solidFill>
                  <a:schemeClr val="tx2"/>
                </a:solidFill>
              </a:rPr>
              <a:t>продуктом;</a:t>
            </a:r>
          </a:p>
          <a:p>
            <a:pPr indent="442913" algn="just">
              <a:buFont typeface="Wingdings" pitchFamily="2" charset="2"/>
              <a:buChar char="q"/>
            </a:pPr>
            <a:endParaRPr lang="ru-RU" dirty="0" smtClean="0">
              <a:solidFill>
                <a:schemeClr val="tx2"/>
              </a:solidFill>
            </a:endParaRPr>
          </a:p>
          <a:p>
            <a:pPr indent="442913" algn="just">
              <a:buFont typeface="Wingdings" pitchFamily="2" charset="2"/>
              <a:buChar char="q"/>
            </a:pPr>
            <a:r>
              <a:rPr lang="ru-RU" dirty="0" smtClean="0">
                <a:solidFill>
                  <a:schemeClr val="tx2"/>
                </a:solidFill>
              </a:rPr>
              <a:t>разработана по технологии </a:t>
            </a:r>
            <a:r>
              <a:rPr lang="ru-RU" dirty="0" err="1" smtClean="0">
                <a:solidFill>
                  <a:schemeClr val="tx2"/>
                </a:solidFill>
              </a:rPr>
              <a:t>ASP.Net</a:t>
            </a:r>
            <a:r>
              <a:rPr lang="ru-RU" dirty="0" smtClean="0">
                <a:solidFill>
                  <a:schemeClr val="tx2"/>
                </a:solidFill>
              </a:rPr>
              <a:t>, с 	использованием 	трехуровневой архитектуры и «тонкого» клиента, 	предназначена для автоматизации </a:t>
            </a:r>
            <a:r>
              <a:rPr lang="ru-RU" dirty="0" smtClean="0">
                <a:solidFill>
                  <a:schemeClr val="tx2"/>
                </a:solidFill>
              </a:rPr>
              <a:t>всех процессов страховой 	компании;</a:t>
            </a:r>
            <a:endParaRPr lang="ru-RU" dirty="0" smtClean="0">
              <a:solidFill>
                <a:schemeClr val="tx2"/>
              </a:solidFill>
            </a:endParaRPr>
          </a:p>
          <a:p>
            <a:pPr indent="442913" algn="just">
              <a:spcBef>
                <a:spcPts val="1200"/>
              </a:spcBef>
              <a:buFont typeface="Wingdings" pitchFamily="2" charset="2"/>
              <a:buChar char="q"/>
            </a:pPr>
            <a:r>
              <a:rPr lang="ru-RU" dirty="0" smtClean="0">
                <a:solidFill>
                  <a:schemeClr val="tx2"/>
                </a:solidFill>
              </a:rPr>
              <a:t>основной пользователь – БРУСП «Белгосстрах»</a:t>
            </a:r>
          </a:p>
          <a:p>
            <a:pPr indent="442913" algn="just">
              <a:buFont typeface="Wingdings" pitchFamily="2" charset="2"/>
              <a:buChar char="q"/>
            </a:pPr>
            <a:endParaRPr lang="ru-RU" sz="2400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0.45312 -0.3342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Выпускаемая продукция</a:t>
            </a:r>
            <a:br>
              <a:rPr lang="ru-RU" sz="3600" dirty="0" smtClean="0"/>
            </a:br>
            <a:r>
              <a:rPr lang="ru-RU" sz="2000" dirty="0" smtClean="0"/>
              <a:t>Программный продукт «Белорусский </a:t>
            </a:r>
            <a:r>
              <a:rPr lang="ru-RU" sz="2000" dirty="0" err="1" smtClean="0"/>
              <a:t>авторынок</a:t>
            </a:r>
            <a:r>
              <a:rPr lang="ru-RU" sz="2000" dirty="0" smtClean="0"/>
              <a:t>»</a:t>
            </a:r>
            <a:endParaRPr lang="en-US" sz="3600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533400" y="1600203"/>
            <a:ext cx="8077200" cy="4900631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sz="1800" dirty="0" smtClean="0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20637" y="1285875"/>
            <a:ext cx="81438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16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500174"/>
            <a:ext cx="6143625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00034" y="1285875"/>
            <a:ext cx="8143875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2400" dirty="0" smtClean="0"/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  <a:p>
            <a:pPr indent="442913" algn="just">
              <a:spcBef>
                <a:spcPts val="1200"/>
              </a:spcBef>
              <a:buFont typeface="Wingdings" pitchFamily="2" charset="2"/>
              <a:buChar char="q"/>
            </a:pPr>
            <a:r>
              <a:rPr lang="ru-RU" dirty="0" smtClean="0">
                <a:solidFill>
                  <a:schemeClr val="tx2"/>
                </a:solidFill>
              </a:rPr>
              <a:t>служит </a:t>
            </a:r>
            <a:r>
              <a:rPr lang="ru-RU" dirty="0" smtClean="0">
                <a:solidFill>
                  <a:schemeClr val="tx2"/>
                </a:solidFill>
              </a:rPr>
              <a:t>для определения рыночной стоимости  транспортных средств 	на территории Республики Беларусь;</a:t>
            </a:r>
          </a:p>
          <a:p>
            <a:pPr indent="442913" algn="just">
              <a:spcBef>
                <a:spcPts val="1200"/>
              </a:spcBef>
              <a:buFont typeface="Wingdings" pitchFamily="2" charset="2"/>
              <a:buChar char="q"/>
            </a:pPr>
            <a:r>
              <a:rPr lang="ru-RU" dirty="0" smtClean="0">
                <a:solidFill>
                  <a:schemeClr val="tx2"/>
                </a:solidFill>
              </a:rPr>
              <a:t>используется всеми страховыми компаниями РБ, большинством 	оценочных организаций РБ, всеми экспертными организациями 	РБ, НИИ  судебных экспертиз Министерства Юстиции РБ.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22" y="1785938"/>
            <a:ext cx="1468438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6.66667E-6 L 0.45677 -0.32546 " pathEditMode="relative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Выпускаемая продукция</a:t>
            </a:r>
            <a:br>
              <a:rPr lang="ru-RU" sz="3600" dirty="0" smtClean="0"/>
            </a:br>
            <a:r>
              <a:rPr lang="ru-RU" sz="2000" dirty="0" smtClean="0"/>
              <a:t>Программный продукт «</a:t>
            </a:r>
            <a:r>
              <a:rPr lang="ru-RU" sz="2000" dirty="0" err="1" smtClean="0"/>
              <a:t>Автокальк-НАМИ-БАЭС</a:t>
            </a:r>
            <a:r>
              <a:rPr lang="ru-RU" sz="2000" dirty="0" smtClean="0"/>
              <a:t>»</a:t>
            </a:r>
            <a:endParaRPr lang="en-US" sz="3600" dirty="0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20637" y="1285875"/>
            <a:ext cx="81438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714620"/>
            <a:ext cx="5111063" cy="3671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Содержимое 11" descr="2.bmp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268118" y="1571612"/>
            <a:ext cx="5348196" cy="4286280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Выпускаемая продукция</a:t>
            </a:r>
            <a:br>
              <a:rPr lang="ru-RU" sz="3600" dirty="0" smtClean="0"/>
            </a:br>
            <a:r>
              <a:rPr lang="ru-RU" sz="2000" dirty="0" smtClean="0"/>
              <a:t>Программный продукт «</a:t>
            </a:r>
            <a:r>
              <a:rPr lang="ru-RU" sz="2000" dirty="0" err="1" smtClean="0"/>
              <a:t>Автокальк-НАМИ-БАЭС</a:t>
            </a:r>
            <a:r>
              <a:rPr lang="ru-RU" sz="2000" dirty="0" smtClean="0"/>
              <a:t>»</a:t>
            </a:r>
            <a:endParaRPr lang="en-US" sz="3600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533400" y="1600203"/>
            <a:ext cx="8077200" cy="4900631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sz="1800" dirty="0" smtClean="0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20637" y="1285875"/>
            <a:ext cx="81438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16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34" y="1714500"/>
            <a:ext cx="17811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1" y="1714500"/>
            <a:ext cx="7929563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00034" y="1285875"/>
            <a:ext cx="8143875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2400" dirty="0" smtClean="0"/>
          </a:p>
          <a:p>
            <a:pPr algn="just"/>
            <a:endParaRPr lang="ru-RU" sz="2400" dirty="0"/>
          </a:p>
          <a:p>
            <a:pPr indent="442913" algn="just">
              <a:spcBef>
                <a:spcPts val="1200"/>
              </a:spcBef>
            </a:pPr>
            <a:endParaRPr lang="ru-RU" dirty="0" smtClean="0">
              <a:solidFill>
                <a:schemeClr val="tx2"/>
              </a:solidFill>
            </a:endParaRPr>
          </a:p>
          <a:p>
            <a:pPr indent="442913" algn="just">
              <a:spcBef>
                <a:spcPts val="1200"/>
              </a:spcBef>
              <a:buFont typeface="Wingdings" pitchFamily="2" charset="2"/>
              <a:buChar char="q"/>
            </a:pPr>
            <a:r>
              <a:rPr lang="ru-RU" dirty="0" smtClean="0">
                <a:solidFill>
                  <a:schemeClr val="tx2"/>
                </a:solidFill>
              </a:rPr>
              <a:t>  служит для определения размера вреда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в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результате ДТП;</a:t>
            </a:r>
          </a:p>
          <a:p>
            <a:pPr indent="442913" algn="just">
              <a:spcBef>
                <a:spcPts val="1200"/>
              </a:spcBef>
              <a:buFont typeface="Wingdings" pitchFamily="2" charset="2"/>
              <a:buChar char="q"/>
            </a:pPr>
            <a:r>
              <a:rPr lang="ru-RU" dirty="0" smtClean="0">
                <a:solidFill>
                  <a:schemeClr val="tx2"/>
                </a:solidFill>
              </a:rPr>
              <a:t>  позволяет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составлять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ремонтны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калькуляции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стоимости 	устранения повреждений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транспортных средств;</a:t>
            </a:r>
          </a:p>
          <a:p>
            <a:pPr indent="442913" algn="just">
              <a:spcBef>
                <a:spcPts val="1200"/>
              </a:spcBef>
              <a:buFont typeface="Wingdings" pitchFamily="2" charset="2"/>
              <a:buChar char="q"/>
            </a:pPr>
            <a:r>
              <a:rPr lang="ru-RU" dirty="0" smtClean="0">
                <a:solidFill>
                  <a:schemeClr val="tx2"/>
                </a:solidFill>
              </a:rPr>
              <a:t>  используется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страховыми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организациями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и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большинством </a:t>
            </a:r>
            <a:r>
              <a:rPr lang="ru-RU" dirty="0" smtClean="0">
                <a:solidFill>
                  <a:schemeClr val="tx2"/>
                </a:solidFill>
              </a:rPr>
              <a:t>	экспертных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организаций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РБ,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станциями 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технического 	обслуживания, НИИ судебных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экспертиз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МЮ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РБ и т.д.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46 0.00926 L 0.4842 -0.3451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" y="-1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usiness_Plan">
  <a:themeElements>
    <a:clrScheme name="Business Plan">
      <a:dk1>
        <a:sysClr val="windowText" lastClr="000000"/>
      </a:dk1>
      <a:lt1>
        <a:sysClr val="window" lastClr="FFFFFF"/>
      </a:lt1>
      <a:dk2>
        <a:srgbClr val="284E6A"/>
      </a:dk2>
      <a:lt2>
        <a:srgbClr val="EFE3C4"/>
      </a:lt2>
      <a:accent1>
        <a:srgbClr val="646F4D"/>
      </a:accent1>
      <a:accent2>
        <a:srgbClr val="934721"/>
      </a:accent2>
      <a:accent3>
        <a:srgbClr val="A46721"/>
      </a:accent3>
      <a:accent4>
        <a:srgbClr val="655E6D"/>
      </a:accent4>
      <a:accent5>
        <a:srgbClr val="3A5F7B"/>
      </a:accent5>
      <a:accent6>
        <a:srgbClr val="665E45"/>
      </a:accent6>
      <a:hlink>
        <a:srgbClr val="64A2C8"/>
      </a:hlink>
      <a:folHlink>
        <a:srgbClr val="9BA967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79FDC98-7AF7-4E72-BB26-8372763C82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Business_Plan</Template>
  <TotalTime>0</TotalTime>
  <Words>345</Words>
  <Application>Microsoft Office PowerPoint</Application>
  <PresentationFormat>Экран (4:3)</PresentationFormat>
  <Paragraphs>110</Paragraphs>
  <Slides>11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Business_Plan</vt:lpstr>
      <vt:lpstr>БАЙТ ПРОТЕКТ</vt:lpstr>
      <vt:lpstr>Основные проблемы автоматизируемой области</vt:lpstr>
      <vt:lpstr>Конкуренция</vt:lpstr>
      <vt:lpstr>Новизна  технологических решений</vt:lpstr>
      <vt:lpstr>Преимущества используемых «Байт протект» технологий</vt:lpstr>
      <vt:lpstr>Выпускаемая продукция Информационная автоматизированная система «Выплата+Страхование»</vt:lpstr>
      <vt:lpstr>Выпускаемая продукция Программный продукт «Белорусский авторынок»</vt:lpstr>
      <vt:lpstr>Выпускаемая продукция Программный продукт «Автокальк-НАМИ-БАЭС»</vt:lpstr>
      <vt:lpstr>Выпускаемая продукция Программный продукт «Автокальк-НАМИ-БАЭС»</vt:lpstr>
      <vt:lpstr>Продукция:  Эволюция развития </vt:lpstr>
      <vt:lpstr>Благодарю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2012-09-26T17:38:33Z</dcterms:created>
  <dcterms:modified xsi:type="dcterms:W3CDTF">2012-12-06T00:54:34Z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TC100819229990</vt:lpwstr>
  </property>
</Properties>
</file>