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embeddings/oleObject9.bin" ContentType="application/vnd.openxmlformats-officedocument.oleObject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7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73" r:id="rId4"/>
    <p:sldId id="281" r:id="rId5"/>
    <p:sldId id="274" r:id="rId6"/>
    <p:sldId id="262" r:id="rId7"/>
    <p:sldId id="267" r:id="rId8"/>
    <p:sldId id="271" r:id="rId9"/>
    <p:sldId id="263" r:id="rId10"/>
    <p:sldId id="283" r:id="rId11"/>
    <p:sldId id="284" r:id="rId12"/>
    <p:sldId id="282" r:id="rId13"/>
    <p:sldId id="266" r:id="rId14"/>
    <p:sldId id="265" r:id="rId15"/>
    <p:sldId id="277" r:id="rId16"/>
    <p:sldId id="286" r:id="rId17"/>
    <p:sldId id="270" r:id="rId18"/>
  </p:sldIdLst>
  <p:sldSz cx="9144000" cy="6858000" type="screen4x3"/>
  <p:notesSz cx="6797675" cy="9928225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Dir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754" autoAdjust="0"/>
    <p:restoredTop sz="76134" autoAdjust="0"/>
  </p:normalViewPr>
  <p:slideViewPr>
    <p:cSldViewPr>
      <p:cViewPr varScale="1">
        <p:scale>
          <a:sx n="72" d="100"/>
          <a:sy n="72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39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0244-415B-4BA4-803C-E8A98905859A}" type="datetimeFigureOut">
              <a:rPr lang="ru-RU" smtClean="0"/>
              <a:pPr/>
              <a:t>12/6/12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29F8-DDD9-4756-8612-F6CF726C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8759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FB52-9F0E-45AB-A6EE-2A153E97CF33}" type="datetimeFigureOut">
              <a:rPr lang="ru-RU" smtClean="0"/>
              <a:pPr/>
              <a:t>12/6/12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2176C-8029-49B2-B0CB-D77976BFB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563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107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доступен поиск запчасти по названию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323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Вырезание окна на прицепе-даче, при замене боковины или если</a:t>
            </a:r>
            <a:r>
              <a:rPr lang="ru-RU" baseline="0" dirty="0" smtClean="0"/>
              <a:t> боковина поставляется без окна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563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0783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наглядности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0375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Справочник</a:t>
            </a:r>
            <a:r>
              <a:rPr lang="ru-RU" baseline="0" dirty="0" smtClean="0"/>
              <a:t> регламентных работ.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3451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13312" cy="36861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926464" y="4738217"/>
            <a:ext cx="4944063" cy="1015663"/>
          </a:xfrm>
        </p:spPr>
        <p:txBody>
          <a:bodyPr>
            <a:spAutoFit/>
          </a:bodyPr>
          <a:lstStyle/>
          <a:p>
            <a:r>
              <a:rPr lang="ru-RU" dirty="0" smtClean="0"/>
              <a:t>+ формат </a:t>
            </a:r>
            <a:r>
              <a:rPr lang="de-DE" dirty="0" smtClean="0"/>
              <a:t>xml </a:t>
            </a:r>
            <a:r>
              <a:rPr lang="ru-RU" dirty="0" smtClean="0"/>
              <a:t>позволяет</a:t>
            </a:r>
            <a:r>
              <a:rPr lang="ru-RU" baseline="0" dirty="0" smtClean="0"/>
              <a:t> интегрировать результаты расчета в другие приложения</a:t>
            </a:r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99"/>
                </a:solidFill>
              </a:rPr>
              <a:t>Наличие </a:t>
            </a:r>
            <a:r>
              <a:rPr lang="en-US" sz="1200" dirty="0" smtClean="0">
                <a:solidFill>
                  <a:srgbClr val="000099"/>
                </a:solidFill>
              </a:rPr>
              <a:t>xml </a:t>
            </a:r>
            <a:r>
              <a:rPr lang="ru-RU" sz="1200" dirty="0" smtClean="0">
                <a:solidFill>
                  <a:srgbClr val="000099"/>
                </a:solidFill>
              </a:rPr>
              <a:t>документа, который может быть интегрирован в любую систему документооборота </a:t>
            </a:r>
          </a:p>
          <a:p>
            <a:endParaRPr lang="ru-RU" dirty="0"/>
          </a:p>
        </p:txBody>
      </p:sp>
      <p:sp>
        <p:nvSpPr>
          <p:cNvPr id="4" name="Номер слайда 3"/>
          <p:cNvSpPr/>
          <p:nvPr/>
        </p:nvSpPr>
        <p:spPr>
          <a:xfrm>
            <a:off x="3862214" y="9401559"/>
            <a:ext cx="2935106" cy="5265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2690" tIns="41341" rIns="82690" bIns="41341" anchor="b" anchorCtr="0" compatLnSpc="0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22872F-DDC7-4E77-B6C3-B80295BCA089}" type="slidenum">
              <a:rPr lang="de-DE" sz="160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de-DE" sz="1600"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99"/>
                </a:solidFill>
              </a:rPr>
              <a:t>Стоимость одного обращения составляет от 4 Евро при небольших объемах до 500 калькуляций в год.</a:t>
            </a:r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0376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13312" cy="36861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926464" y="4738219"/>
            <a:ext cx="4944063" cy="443902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основана в 1931 году Союзом автомобильной промышленности (VDA), Центральным союзом автопредприятий (ZDK) и Союзом импортеров автомобилей (VDIK). Целью создания компании явилась необходимость формирования вторичного рынка по продажам автомобилей, разработка универсальной программы по технологии восстановительного ремонта транспортных средств, исследование и анализ рынка автотранспорта.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DAT, при поддержке своих учредителей, получает на постоянной основе коммерческую и техническую информацию от автопроизводителей и использует ее при разработке программных продуктов, в том числе SilverDAT II. Каталоги запасных частей автомобилей, прайс-листы стоимости запасных частей, база нормативов трудоемкости работ, а также технологии выполнения ремонтно-восстановительных работ, представленные в SilverDAT II, являются оригинальными от производителей. Данные о стоимости подержанных ТС базируются на информации о фактических ценах продаж, полученных от автомобильных дилеров, что является существенным фактором для определения рыночных цен и прогнозируемых значений.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989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сегодняшний день компания представлена помимо Германии еще в 13 странах. В основном это дочерние компании, за исключением совместного предприятия в Швейцарии.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9781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tabLst>
                <a:tab pos="187325" algn="l"/>
                <a:tab pos="6000750" algn="r"/>
              </a:tabLst>
            </a:pPr>
            <a:r>
              <a:rPr lang="ru-RU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Многолетний опыт компании</a:t>
            </a: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позволяет на сегодняшний день участникам автомобильного рынка использовать различные приложения и сервисы, в том числе, </a:t>
            </a:r>
          </a:p>
          <a:p>
            <a:pPr marL="171450" indent="-171450">
              <a:buFont typeface="Arial" pitchFamily="34" charset="0"/>
              <a:buChar char="•"/>
              <a:tabLst>
                <a:tab pos="187325" algn="l"/>
                <a:tab pos="6000750" algn="r"/>
              </a:tabLst>
            </a:pP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Модуль по расчету </a:t>
            </a:r>
            <a:r>
              <a:rPr lang="ru-RU" sz="900" b="1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стоимости ремонта </a:t>
            </a: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ТС</a:t>
            </a:r>
          </a:p>
          <a:p>
            <a:pPr marL="171450" indent="-171450">
              <a:buFont typeface="Arial" pitchFamily="34" charset="0"/>
              <a:buChar char="•"/>
              <a:tabLst>
                <a:tab pos="187325" algn="l"/>
                <a:tab pos="6000750" algn="r"/>
              </a:tabLst>
            </a:pP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Приложение по </a:t>
            </a:r>
            <a:r>
              <a:rPr lang="ru-RU" sz="900" b="1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оценке</a:t>
            </a: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подержанных ТС</a:t>
            </a:r>
          </a:p>
          <a:p>
            <a:pPr marL="171450" indent="-171450">
              <a:buFont typeface="Arial" pitchFamily="34" charset="0"/>
              <a:buChar char="•"/>
              <a:tabLst>
                <a:tab pos="187325" algn="l"/>
                <a:tab pos="6000750" algn="r"/>
              </a:tabLst>
            </a:pP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Блок </a:t>
            </a:r>
            <a:r>
              <a:rPr lang="ru-RU" sz="900" b="1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администрирования процессов </a:t>
            </a: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продаж подержанных ТС</a:t>
            </a:r>
          </a:p>
          <a:p>
            <a:pPr marL="171450" marR="0" indent="-17145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7325" algn="l"/>
                <a:tab pos="6000750" algn="r"/>
              </a:tabLst>
              <a:defRPr/>
            </a:pPr>
            <a:r>
              <a:rPr lang="ru-RU" sz="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Прогноз</a:t>
            </a:r>
            <a:r>
              <a:rPr lang="ru-RU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остаточной стоимости для новых и подержанных ТС</a:t>
            </a:r>
          </a:p>
          <a:p>
            <a:pPr marL="171450" indent="-171450">
              <a:buFont typeface="Arial" pitchFamily="34" charset="0"/>
              <a:buChar char="•"/>
              <a:tabLst>
                <a:tab pos="187325" algn="l"/>
                <a:tab pos="6000750" algn="r"/>
              </a:tabLst>
            </a:pPr>
            <a:r>
              <a:rPr lang="ru-RU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Встроенная в большинство</a:t>
            </a: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приложений возможность </a:t>
            </a:r>
            <a:r>
              <a:rPr lang="ru-RU" sz="900" b="1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идентификации</a:t>
            </a: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ТС по </a:t>
            </a:r>
            <a:r>
              <a:rPr lang="de-DE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VIN </a:t>
            </a: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номеру</a:t>
            </a:r>
          </a:p>
          <a:p>
            <a:pPr marL="171450" indent="-171450">
              <a:buFont typeface="Arial" pitchFamily="34" charset="0"/>
              <a:buChar char="•"/>
              <a:tabLst>
                <a:tab pos="187325" algn="l"/>
                <a:tab pos="6000750" algn="r"/>
              </a:tabLst>
            </a:pP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Уникальная система идентификации ТС </a:t>
            </a:r>
            <a:r>
              <a:rPr lang="de-DE" sz="900" b="1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DAT Europe Code</a:t>
            </a: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позволяющая </a:t>
            </a: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идентифицировать и классифицировать группы автомобилей, что немаловажно при оценке больших парков ТС. </a:t>
            </a:r>
            <a:endParaRPr lang="ru-RU" sz="9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tabLst>
                <a:tab pos="187325" algn="l"/>
                <a:tab pos="6000750" algn="r"/>
              </a:tabLst>
            </a:pPr>
            <a:endParaRPr lang="ru-RU" sz="9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7325" algn="l"/>
                <a:tab pos="6000750" algn="r"/>
              </a:tabLst>
              <a:defRPr/>
            </a:pPr>
            <a:r>
              <a:rPr lang="ru-RU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Кроме того, возможны различные </a:t>
            </a:r>
            <a:r>
              <a:rPr lang="de-DE" sz="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Механизмы</a:t>
            </a:r>
            <a:r>
              <a:rPr lang="de-DE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электронной </a:t>
            </a:r>
            <a:r>
              <a:rPr lang="de-DE" sz="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передачи</a:t>
            </a:r>
            <a:r>
              <a:rPr lang="de-DE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данных</a:t>
            </a:r>
            <a:r>
              <a:rPr lang="ru-RU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интеграции</a:t>
            </a:r>
            <a:r>
              <a:rPr lang="ru-RU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с другими приложениями.</a:t>
            </a:r>
            <a:r>
              <a:rPr lang="de-DE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FontTx/>
              <a:buNone/>
              <a:tabLst>
                <a:tab pos="187325" algn="l"/>
                <a:tab pos="6000750" algn="r"/>
              </a:tabLst>
            </a:pPr>
            <a:endParaRPr lang="ru-RU" sz="9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tabLst>
                <a:tab pos="187325" algn="l"/>
                <a:tab pos="6000750" algn="r"/>
              </a:tabLst>
            </a:pPr>
            <a:r>
              <a:rPr lang="ru-RU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===========</a:t>
            </a:r>
          </a:p>
          <a:p>
            <a:pPr marL="185738" marR="0" indent="-185738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7325" algn="l"/>
                <a:tab pos="6000750" algn="r"/>
              </a:tabLst>
              <a:defRPr/>
            </a:pPr>
            <a:r>
              <a:rPr lang="ru-RU" sz="900" b="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Системы ДАТ предоставляются пользователям в зависисмости от их потребностей, в онлайн</a:t>
            </a:r>
            <a:r>
              <a:rPr lang="ru-RU" sz="900" b="0" baseline="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либо в офлайн версии (клиентская и серверная часть).</a:t>
            </a:r>
            <a:endParaRPr lang="de-DE" sz="900" b="0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5738" indent="-185738">
              <a:tabLst>
                <a:tab pos="187325" algn="l"/>
                <a:tab pos="6000750" algn="r"/>
              </a:tabLst>
            </a:pPr>
            <a:endParaRPr lang="ru-RU" sz="9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tabLst>
                <a:tab pos="187325" algn="l"/>
                <a:tab pos="6000750" algn="r"/>
              </a:tabLst>
            </a:pPr>
            <a:r>
              <a:rPr lang="ru-RU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России </a:t>
            </a:r>
            <a:r>
              <a:rPr lang="de-DE" sz="9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DAT</a:t>
            </a:r>
            <a:r>
              <a:rPr lang="de-DE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0" baseline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представлена с 2003 г., выпустив русскую версию продукта по расчету стоимости ремонта ТС, в этом году вышла бэта-версия приложения по определению стоимости подержанных ТС с учетом всевозможных факторов, влияющих на стоимость автомобиля, таких как </a:t>
            </a:r>
          </a:p>
          <a:p>
            <a:pPr marL="185738" indent="-185738">
              <a:tabLst>
                <a:tab pos="187325" algn="l"/>
                <a:tab pos="6000750" algn="r"/>
              </a:tabLst>
            </a:pP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остаточная гарантия, </a:t>
            </a:r>
          </a:p>
          <a:p>
            <a:pPr marL="185738" indent="-185738">
              <a:tabLst>
                <a:tab pos="187325" algn="l"/>
                <a:tab pos="6000750" algn="r"/>
              </a:tabLst>
            </a:pP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состояние шин, </a:t>
            </a:r>
          </a:p>
          <a:p>
            <a:pPr marL="185738" indent="-185738">
              <a:tabLst>
                <a:tab pos="187325" algn="l"/>
                <a:tab pos="6000750" algn="r"/>
              </a:tabLst>
            </a:pP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затраты на предпродажную подготовку, </a:t>
            </a:r>
          </a:p>
          <a:p>
            <a:pPr marL="185738" indent="-185738">
              <a:tabLst>
                <a:tab pos="187325" algn="l"/>
                <a:tab pos="6000750" algn="r"/>
              </a:tabLst>
            </a:pP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снижение стоимости из-за отремонтированных или неотремонтированных повреждений, </a:t>
            </a:r>
          </a:p>
          <a:p>
            <a:pPr marL="185738" indent="-185738">
              <a:tabLst>
                <a:tab pos="187325" algn="l"/>
                <a:tab pos="6000750" algn="r"/>
              </a:tabLst>
            </a:pP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количество прежних владельцев,</a:t>
            </a:r>
          </a:p>
          <a:p>
            <a:pPr marL="185738" indent="-185738">
              <a:tabLst>
                <a:tab pos="187325" algn="l"/>
                <a:tab pos="6000750" algn="r"/>
              </a:tabLst>
            </a:pP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Корректировка</a:t>
            </a:r>
            <a:r>
              <a:rPr lang="ru-RU" sz="9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по пробегу и прочие факторы.</a:t>
            </a:r>
          </a:p>
          <a:p>
            <a:pPr marL="185738" indent="-185738">
              <a:tabLst>
                <a:tab pos="187325" algn="l"/>
                <a:tab pos="6000750" algn="r"/>
              </a:tabLst>
            </a:pPr>
            <a:endParaRPr lang="de-DE" sz="12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tabLst>
                <a:tab pos="187325" algn="l"/>
                <a:tab pos="6000750" algn="r"/>
              </a:tabLst>
            </a:pPr>
            <a:endParaRPr lang="de-DE" sz="1200" b="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492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Остановимся подробнее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на продукте </a:t>
            </a:r>
            <a:r>
              <a:rPr lang="de-DE" sz="1200" baseline="0" dirty="0" smtClean="0">
                <a:latin typeface="Arial" pitchFamily="34" charset="0"/>
                <a:cs typeface="Arial" pitchFamily="34" charset="0"/>
              </a:rPr>
              <a:t>SilverDAT II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блок расчет стоимости ремонта.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Программа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предназначена для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составления подробных калькуляций расходов по техническому обслуживанию, текущему и восстановительному ремонту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различных моделей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легковых автомобилей, внедорожников, легкого коммерческого автотранспорта, грузовых автомобилей и двухколесных ТС.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Также в общем виде представлены автобусы, автодом, прицеп-дача и прочая спецтехника.</a:t>
            </a: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База данных цен запасных частей и нормативов трудоемкости работ основана на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данных от заводов-изготовителей и импортеров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По каждой модели указываются точные сведения о базовой комплектации и дополнительном оборудовании с учетом периода производства.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Программа имеет множество пользовательских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настроек, в том числе позволяет использовать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собственную логику присвоения наименований и обозначений (номеров документов), также создавать типовые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комплексы для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различных марок автомобилей,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т.е. некие шаблоны с заранее введенной информацией для исключения повторного ввода.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272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База данных программы обновляется ежемесячно.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С каждым обновлением выходят 5-6 новых моделей, а также учитываются изменения, касающиеся технологии ремонта, нормативов трудоемкости или запасных частей, если таковые были приняты производителем.</a:t>
            </a:r>
          </a:p>
          <a:p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Актуальный список моделей Вы всегда можете найти на нашем сайте.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293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 программе предусмотрена индивидуальная подстройка стоимостных коэффициентов для работ и запасных частей (например, скидка на ремонтные работы, надбавка на запасные части или скидка в %), возможно учесть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%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износа деталей, а также схемы расчета мелких деталей.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Нормативы трудоемкости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представлены в единицах времени производителя или в часах.</a:t>
            </a:r>
          </a:p>
          <a:p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Присутствует возможность учета стоимости нормо-часа в зависимости от вида работ и категории сложности.</a:t>
            </a:r>
          </a:p>
          <a:p>
            <a:endParaRPr lang="ru-RU" sz="12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На сегодняшний день, пока для ограниченного количества марок в программе используются рекомендованные производителем в России розничные цены запасных частей. В дальнейшем этот список будет расширяться.</a:t>
            </a:r>
          </a:p>
          <a:p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Необходимо отметить, система гибкая, при необходимости может быть создана база данных цен запасых частей например, для рынка Белоруссии с интегрированным прайс-листом при наличии информации. 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139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На выбор доступен: расчет лакокрасочных работ согласно нормативам заводов-изготовителей и импортеров (нормативы по длительности работ и количеству материалов)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методике DAT (по площади окрашиваемой поверхности и с учетом специфических параметров конкретного предприятия)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Материалы: см. слайд.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188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Благодаря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подробному графическому каталогу, </a:t>
            </a:r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интегрированной логике ремонта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и </a:t>
            </a:r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автоматическому учету сопутствующих работ информационная система позволяет создавать калькуляции и акты осмотра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Логика алгоритма программы позволяет полностью исключить двойные работы и автоматически назначать необходимый комплекс работ по разборке/сборке при замене детали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Для удобства контуры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деталей выделяются цветом, в зависимости от стороны автомобиля и от того парная это деталь или нет.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Предоставляется возможность ввода групп деталей, например,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при больших повреждениях, где необдимо заменить группу рядом находящихся деталей и не выделять их по-отдельности.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Здесь можно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посмотреть оригинальный каталожный номер запчасти, а также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Распечатать необходимые страницы графического каталога.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176C-8029-49B2-B0CB-D77976BFB26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713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Декабрь 2012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9B02-0A92-4DD5-9BE5-4FD9FFAAB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217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Декабрь 2012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981E-5DC0-4003-B895-28830588A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659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Декабрь 2012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A41D-B548-492B-A2E8-DDFC3E315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069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189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Декабрь 2012</a:t>
            </a:r>
            <a:endParaRPr lang="ru-RU" b="1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189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C8345-4C15-431A-BD20-36DE6A39E330}" type="slidenum">
              <a:rPr lang="ru-RU"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 flipV="1">
            <a:off x="0" y="6423026"/>
            <a:ext cx="9144000" cy="53975"/>
          </a:xfrm>
          <a:prstGeom prst="rect">
            <a:avLst/>
          </a:prstGeom>
          <a:solidFill>
            <a:srgbClr val="00338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9" name="Rectangle 24"/>
          <p:cNvSpPr>
            <a:spLocks noChangeArrowheads="1"/>
          </p:cNvSpPr>
          <p:nvPr userDrawn="1"/>
        </p:nvSpPr>
        <p:spPr bwMode="auto">
          <a:xfrm flipV="1">
            <a:off x="-9524" y="773113"/>
            <a:ext cx="9153525" cy="351631"/>
          </a:xfrm>
          <a:prstGeom prst="rect">
            <a:avLst/>
          </a:prstGeom>
          <a:solidFill>
            <a:srgbClr val="00338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30" name="Picture 44" descr="N:\Unit_3\DAT\001CD 2007\DAT_Rus\Logo\DAT_Rus\DAT_Rus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1814" y="163514"/>
            <a:ext cx="12747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715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3.png"/><Relationship Id="rId5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6.png"/><Relationship Id="rId5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59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jpeg"/><Relationship Id="rId17" Type="http://schemas.openxmlformats.org/officeDocument/2006/relationships/image" Target="../media/image21.jpeg"/><Relationship Id="rId18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slide" Target="slide15.xml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eg"/><Relationship Id="rId12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0.gif"/><Relationship Id="rId5" Type="http://schemas.openxmlformats.org/officeDocument/2006/relationships/image" Target="../media/image31.pn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png"/><Relationship Id="rId10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9.png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3"/>
          <p:cNvPicPr>
            <a:picLocks noChangeAspect="1" noChangeArrowheads="1"/>
          </p:cNvPicPr>
          <p:nvPr/>
        </p:nvPicPr>
        <p:blipFill>
          <a:blip r:embed="rId3" cstate="print">
            <a:lum bright="8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9"/>
          <p:cNvSpPr>
            <a:spLocks noChangeArrowheads="1"/>
          </p:cNvSpPr>
          <p:nvPr/>
        </p:nvSpPr>
        <p:spPr bwMode="auto">
          <a:xfrm>
            <a:off x="0" y="2931895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DDDDDD"/>
                </a:solidFill>
                <a:latin typeface="Arial" charset="0"/>
                <a:cs typeface="Arial" charset="0"/>
              </a:rPr>
              <a:t>Перспективы использования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DDDDDD"/>
                </a:solidFill>
                <a:latin typeface="Arial" charset="0"/>
                <a:cs typeface="Arial" charset="0"/>
              </a:rPr>
              <a:t>SilverDAT II Rus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DDDDDD"/>
                </a:solidFill>
                <a:latin typeface="Arial" charset="0"/>
                <a:cs typeface="Arial" charset="0"/>
              </a:rPr>
              <a:t>для расчета стоимости ремонта ТС</a:t>
            </a: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-23633" y="2924944"/>
            <a:ext cx="914400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338D">
                    <a:lumMod val="75000"/>
                  </a:srgbClr>
                </a:solidFill>
                <a:latin typeface="Arial" charset="0"/>
                <a:cs typeface="Arial" charset="0"/>
              </a:rPr>
              <a:t>Перспективы использования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dirty="0" smtClean="0">
                <a:solidFill>
                  <a:srgbClr val="00338D">
                    <a:lumMod val="75000"/>
                  </a:srgbClr>
                </a:solidFill>
                <a:latin typeface="Arial" charset="0"/>
                <a:cs typeface="Arial" charset="0"/>
              </a:rPr>
              <a:t>Silver</a:t>
            </a:r>
            <a:r>
              <a:rPr lang="en-US" sz="2800" dirty="0" smtClean="0">
                <a:solidFill>
                  <a:srgbClr val="00338D">
                    <a:lumMod val="75000"/>
                  </a:srgbClr>
                </a:solidFill>
                <a:latin typeface="Arial" charset="0"/>
                <a:cs typeface="Arial" charset="0"/>
              </a:rPr>
              <a:t>DAT II </a:t>
            </a:r>
            <a:r>
              <a:rPr lang="de-DE" sz="2800" dirty="0" smtClean="0">
                <a:solidFill>
                  <a:srgbClr val="00338D">
                    <a:lumMod val="75000"/>
                  </a:srgbClr>
                </a:solidFill>
                <a:latin typeface="Arial" charset="0"/>
                <a:cs typeface="Arial" charset="0"/>
              </a:rPr>
              <a:t>Rus</a:t>
            </a:r>
            <a:endParaRPr lang="ru-RU" sz="2800" dirty="0" smtClean="0">
              <a:solidFill>
                <a:srgbClr val="00338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338D">
                    <a:lumMod val="75000"/>
                  </a:srgbClr>
                </a:solidFill>
                <a:latin typeface="Arial" charset="0"/>
                <a:cs typeface="Arial" charset="0"/>
              </a:rPr>
              <a:t>для расчета стоимости ремонта ТС </a:t>
            </a:r>
            <a:endParaRPr lang="de-DE" sz="2800" dirty="0">
              <a:solidFill>
                <a:srgbClr val="00338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8263" y="5679762"/>
            <a:ext cx="3600450" cy="79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33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        </a:t>
            </a:r>
            <a:r>
              <a:rPr lang="ru-RU" dirty="0" smtClean="0">
                <a:solidFill>
                  <a:srgbClr val="0033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Минск</a:t>
            </a:r>
            <a:r>
              <a:rPr lang="de-DE" dirty="0" smtClean="0">
                <a:solidFill>
                  <a:srgbClr val="0033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33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 декабря </a:t>
            </a:r>
            <a:r>
              <a:rPr lang="de-DE" dirty="0">
                <a:solidFill>
                  <a:srgbClr val="0033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ru-RU" dirty="0">
                <a:solidFill>
                  <a:srgbClr val="0033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 г.</a:t>
            </a:r>
            <a:endParaRPr lang="de-DE" dirty="0">
              <a:solidFill>
                <a:srgbClr val="0033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sz="2000" b="1" dirty="0">
              <a:solidFill>
                <a:srgbClr val="FDC8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3400" y="764704"/>
            <a:ext cx="4842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000" b="1" dirty="0">
                <a:solidFill>
                  <a:srgbClr val="FDC82F"/>
                </a:solidFill>
                <a:latin typeface="+mj-lt"/>
                <a:cs typeface="Arial" pitchFamily="34" charset="0"/>
              </a:rPr>
              <a:t>Информационные технологии автобизнеса</a:t>
            </a:r>
            <a:endParaRPr lang="de-DE" sz="2000" b="1" dirty="0">
              <a:solidFill>
                <a:srgbClr val="FDC82F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5538788" y="5662613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91430" tIns="45715" rIns="91430" bIns="45715">
            <a:spAutoFit/>
          </a:bodyPr>
          <a:lstStyle/>
          <a:p>
            <a:endParaRPr lang="ru-RU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5538788" y="6103511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91430" tIns="45715" rIns="91430" bIns="45715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1482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9A41D-B548-492B-A2E8-DDFC3E3154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3039" y="1484784"/>
            <a:ext cx="75580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0376" y="1700684"/>
            <a:ext cx="22574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23351" y="1700684"/>
            <a:ext cx="19558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62764" y="2708747"/>
            <a:ext cx="19891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86276" y="4508972"/>
            <a:ext cx="198278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51914" y="4797897"/>
            <a:ext cx="19939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17633" y="804039"/>
            <a:ext cx="62962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DC82F"/>
                </a:solidFill>
                <a:latin typeface="Arial" charset="0"/>
                <a:cs typeface="Arial" charset="0"/>
              </a:rPr>
              <a:t>Подробный список электрооборудования </a:t>
            </a:r>
            <a:r>
              <a:rPr lang="ru-RU" b="1" dirty="0">
                <a:solidFill>
                  <a:srgbClr val="FDC82F"/>
                </a:solidFill>
                <a:latin typeface="Arial" charset="0"/>
                <a:cs typeface="Arial" charset="0"/>
              </a:rPr>
              <a:t>автомобиля</a:t>
            </a:r>
          </a:p>
        </p:txBody>
      </p:sp>
      <p:graphicFrame>
        <p:nvGraphicFramePr>
          <p:cNvPr id="2" name="Object 1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108552" name="Bitmap" r:id="rId10" imgW="457143" imgH="419048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95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9A41D-B548-492B-A2E8-DDFC3E3154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7633" y="804039"/>
            <a:ext cx="49728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DC82F"/>
                </a:solidFill>
                <a:latin typeface="Arial" charset="0"/>
                <a:cs typeface="Arial" charset="0"/>
              </a:rPr>
              <a:t>Широкий перечень дополнительных работ</a:t>
            </a:r>
            <a:endParaRPr lang="ru-RU" b="1" dirty="0">
              <a:solidFill>
                <a:srgbClr val="FDC82F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31842" y="2420888"/>
            <a:ext cx="334304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34304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0888" y="1189201"/>
            <a:ext cx="85393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Проверка, регулировка систем, измерение геометрии кузова, подвески, устранение перекоса, балансировка колес, замена эксплуатационных жидкостей и т.д. 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109576" name="Bitmap" r:id="rId6" imgW="457143" imgH="419048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1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9A41D-B548-492B-A2E8-DDFC3E3154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4457"/>
            <a:ext cx="6505293" cy="36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5159" y="1186880"/>
            <a:ext cx="85393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Ремонт пластиковых элементов. Ввод 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повреждений по категориям сложности.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Будут 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указаны рекомендуемые время ремонта и стоимость материалов в зависимости от количества и сложности повреждений.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7633" y="804039"/>
            <a:ext cx="30814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DC82F"/>
                </a:solidFill>
                <a:latin typeface="Arial" charset="0"/>
                <a:cs typeface="Arial" charset="0"/>
              </a:rPr>
              <a:t>Дополнительные функции</a:t>
            </a:r>
            <a:endParaRPr lang="en-GB" b="1" dirty="0">
              <a:solidFill>
                <a:srgbClr val="FDC82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7914" y="3297818"/>
            <a:ext cx="144016" cy="615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2300</a:t>
            </a:r>
            <a:endParaRPr lang="ru-RU" sz="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Object 4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110600" name="Bitmap" r:id="rId5" imgW="457143" imgH="419048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90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40352" y="6525344"/>
            <a:ext cx="914400" cy="2286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fld id="{5EB6D271-9744-4DDC-94E3-37179B5BACDF}" type="slidenum">
              <a:rPr 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de-DE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33399" y="798236"/>
            <a:ext cx="30814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DC82F"/>
                </a:solidFill>
                <a:latin typeface="Arial" charset="0"/>
                <a:cs typeface="Arial" charset="0"/>
              </a:rPr>
              <a:t>Дополнительные функции</a:t>
            </a:r>
            <a:endParaRPr lang="en-GB" b="1" dirty="0" smtClean="0">
              <a:solidFill>
                <a:srgbClr val="FDC82F"/>
              </a:solidFill>
              <a:latin typeface="Arial" charset="0"/>
              <a:cs typeface="Arial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53149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916832"/>
            <a:ext cx="50063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7223" name="Bitmap" r:id="rId6" imgW="457143" imgH="419048" progId="">
              <p:embed/>
            </p:oleObj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97167" y="1412776"/>
            <a:ext cx="85393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Привязка фотографий ТС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09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5EB6D271-9744-4DDC-94E3-37179B5BACDF}" type="slidenum">
              <a:rPr 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de-DE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33399" y="804039"/>
            <a:ext cx="30814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DC82F"/>
                </a:solidFill>
                <a:latin typeface="Arial" charset="0"/>
                <a:cs typeface="Arial" charset="0"/>
              </a:rPr>
              <a:t>Дополнительные функции</a:t>
            </a:r>
            <a:endParaRPr lang="en-GB" b="1" dirty="0" smtClean="0">
              <a:solidFill>
                <a:srgbClr val="FDC82F"/>
              </a:solidFill>
              <a:latin typeface="Arial" charset="0"/>
              <a:cs typeface="Arial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850" y="2126034"/>
            <a:ext cx="6897256" cy="40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9869" y="1274654"/>
            <a:ext cx="8539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Информация о регламентных работах по техническому обслуживанию</a:t>
            </a:r>
          </a:p>
        </p:txBody>
      </p:sp>
      <p:graphicFrame>
        <p:nvGraphicFramePr>
          <p:cNvPr id="2" name="Object 1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111624" name="Bitmap" r:id="rId5" imgW="457143" imgH="419048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0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482967" y="792066"/>
            <a:ext cx="2325372" cy="35116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25" tIns="42441" rIns="81625" bIns="42441" anchor="t" anchorCtr="0" compatLnSpc="0">
            <a:spAutoFit/>
          </a:bodyPr>
          <a:lstStyle/>
          <a:p>
            <a:pPr defTabSz="82928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 smtClean="0">
                <a:solidFill>
                  <a:srgbClr val="FFC000"/>
                </a:solidFill>
                <a:latin typeface="Arial" pitchFamily="18"/>
                <a:ea typeface="Andale Sans UI" pitchFamily="2"/>
                <a:cs typeface="Tahoma" pitchFamily="2"/>
              </a:rPr>
              <a:t>Выходные формы</a:t>
            </a:r>
          </a:p>
        </p:txBody>
      </p:sp>
      <p:sp>
        <p:nvSpPr>
          <p:cNvPr id="3" name="Slide Number Placeholder 4"/>
          <p:cNvSpPr/>
          <p:nvPr/>
        </p:nvSpPr>
        <p:spPr>
          <a:xfrm>
            <a:off x="6552576" y="6453654"/>
            <a:ext cx="2133685" cy="3651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25" tIns="42441" rIns="81625" bIns="42441" anchor="ctr" anchorCtr="0" compatLnSpc="0"/>
          <a:lstStyle/>
          <a:p>
            <a:pPr algn="r" defTabSz="82928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898989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ru-RU" sz="1200" b="0" dirty="0" smtClean="0"/>
              <a:t>13</a:t>
            </a:r>
            <a:endParaRPr lang="ru-RU" sz="1200" b="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1659" y="1268760"/>
            <a:ext cx="6043612" cy="353853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4455" y="1484784"/>
            <a:ext cx="6462713" cy="4262437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66183" y="3463978"/>
            <a:ext cx="4161944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Выходная форма документа может быть изменена в зависимости от требований пользователя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112648" name="Bitmap" r:id="rId6" imgW="457143" imgH="419048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39093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72400" y="6515100"/>
            <a:ext cx="914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fld id="{D007CBC8-0499-4953-8437-F249BCFAB51C}" type="slidenum">
              <a:rPr 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1412875"/>
            <a:ext cx="7848600" cy="36003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0" tIns="45715" rIns="91430" bIns="45715"/>
          <a:lstStyle/>
          <a:p>
            <a:pPr marL="620713" indent="-620713" defTabSz="914305">
              <a:buFont typeface="Wingdings" pitchFamily="2" charset="2"/>
              <a:buChar char="q"/>
              <a:tabLst>
                <a:tab pos="534988" algn="l"/>
                <a:tab pos="5999163" algn="r"/>
              </a:tabLst>
              <a:defRPr/>
            </a:pPr>
            <a:r>
              <a:rPr lang="ru-RU" sz="2200" dirty="0">
                <a:solidFill>
                  <a:srgbClr val="000099"/>
                </a:solidFill>
              </a:rPr>
              <a:t>Оплата производится только за </a:t>
            </a:r>
            <a:r>
              <a:rPr lang="ru-RU" sz="2200" dirty="0" smtClean="0">
                <a:solidFill>
                  <a:srgbClr val="000099"/>
                </a:solidFill>
              </a:rPr>
              <a:t>обращения к программе</a:t>
            </a:r>
          </a:p>
          <a:p>
            <a:pPr marL="620713" indent="-620713" defTabSz="914305">
              <a:buFont typeface="Wingdings" pitchFamily="2" charset="2"/>
              <a:buChar char="q"/>
              <a:tabLst>
                <a:tab pos="534988" algn="l"/>
                <a:tab pos="5999163" algn="r"/>
              </a:tabLst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Стоимость одного обращения составляет от 4 до 6 Евро при небольших объемах (до 500 обращений в течение года)</a:t>
            </a:r>
            <a:endParaRPr lang="ru-RU" sz="2200" dirty="0">
              <a:solidFill>
                <a:srgbClr val="000099"/>
              </a:solidFill>
            </a:endParaRPr>
          </a:p>
          <a:p>
            <a:pPr marL="620713" indent="-620713" defTabSz="914305">
              <a:buFont typeface="Wingdings" pitchFamily="2" charset="2"/>
              <a:buChar char="q"/>
              <a:tabLst>
                <a:tab pos="534988" algn="l"/>
                <a:tab pos="5999163" algn="r"/>
              </a:tabLst>
              <a:defRPr/>
            </a:pPr>
            <a:r>
              <a:rPr lang="ru-RU" sz="2200" dirty="0">
                <a:solidFill>
                  <a:srgbClr val="000099"/>
                </a:solidFill>
              </a:rPr>
              <a:t>Неограниченное количество </a:t>
            </a:r>
            <a:r>
              <a:rPr lang="ru-RU" sz="2200" dirty="0" smtClean="0">
                <a:solidFill>
                  <a:srgbClr val="000099"/>
                </a:solidFill>
              </a:rPr>
              <a:t>рабочих мест</a:t>
            </a:r>
            <a:endParaRPr lang="ru-RU" sz="2200" dirty="0">
              <a:solidFill>
                <a:srgbClr val="000099"/>
              </a:solidFill>
            </a:endParaRPr>
          </a:p>
          <a:p>
            <a:pPr marL="620713" indent="-620713" defTabSz="914305">
              <a:buFont typeface="Wingdings" pitchFamily="2" charset="2"/>
              <a:buChar char="q"/>
              <a:tabLst>
                <a:tab pos="534988" algn="l"/>
                <a:tab pos="5999163" algn="r"/>
              </a:tabLst>
              <a:defRPr/>
            </a:pPr>
            <a:r>
              <a:rPr lang="ru-RU" sz="2200" dirty="0">
                <a:solidFill>
                  <a:srgbClr val="000099"/>
                </a:solidFill>
              </a:rPr>
              <a:t>Отсутствие </a:t>
            </a:r>
            <a:r>
              <a:rPr lang="ru-RU" sz="2200" dirty="0" smtClean="0">
                <a:solidFill>
                  <a:srgbClr val="000099"/>
                </a:solidFill>
              </a:rPr>
              <a:t>дополнительных платежей</a:t>
            </a:r>
            <a:endParaRPr lang="ru-RU" sz="2200" dirty="0">
              <a:solidFill>
                <a:srgbClr val="000099"/>
              </a:solidFill>
            </a:endParaRPr>
          </a:p>
          <a:p>
            <a:pPr marL="620713" indent="-620713" defTabSz="914305">
              <a:buFont typeface="Wingdings" pitchFamily="2" charset="2"/>
              <a:buChar char="q"/>
              <a:tabLst>
                <a:tab pos="534988" algn="l"/>
                <a:tab pos="5999163" algn="r"/>
              </a:tabLst>
              <a:defRPr/>
            </a:pPr>
            <a:r>
              <a:rPr lang="ru-RU" sz="2200" dirty="0">
                <a:solidFill>
                  <a:srgbClr val="000099"/>
                </a:solidFill>
              </a:rPr>
              <a:t>Срок действия оплаченных расчетов составляет 1 </a:t>
            </a:r>
            <a:r>
              <a:rPr lang="ru-RU" sz="2200" dirty="0" smtClean="0">
                <a:solidFill>
                  <a:srgbClr val="000099"/>
                </a:solidFill>
              </a:rPr>
              <a:t>год</a:t>
            </a:r>
          </a:p>
          <a:p>
            <a:pPr marL="620713" indent="-620713" defTabSz="914305">
              <a:buFont typeface="Wingdings" pitchFamily="2" charset="2"/>
              <a:buChar char="q"/>
              <a:tabLst>
                <a:tab pos="534988" algn="l"/>
                <a:tab pos="5999163" algn="r"/>
              </a:tabLst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Возможность </a:t>
            </a:r>
            <a:r>
              <a:rPr lang="ru-RU" sz="2200" dirty="0">
                <a:solidFill>
                  <a:srgbClr val="000099"/>
                </a:solidFill>
              </a:rPr>
              <a:t>бесплатного </a:t>
            </a:r>
            <a:r>
              <a:rPr lang="ru-RU" sz="2200" dirty="0" smtClean="0">
                <a:solidFill>
                  <a:srgbClr val="000099"/>
                </a:solidFill>
              </a:rPr>
              <a:t>повторного обращения в </a:t>
            </a:r>
            <a:r>
              <a:rPr lang="ru-RU" sz="2200" dirty="0">
                <a:solidFill>
                  <a:srgbClr val="000099"/>
                </a:solidFill>
              </a:rPr>
              <a:t>течение 30 дней</a:t>
            </a:r>
          </a:p>
          <a:p>
            <a:pPr defTabSz="914305">
              <a:tabLst>
                <a:tab pos="187305" algn="l"/>
                <a:tab pos="6000128" algn="r"/>
              </a:tabLst>
              <a:defRPr/>
            </a:pPr>
            <a:endParaRPr lang="ru-RU" sz="2200" dirty="0">
              <a:solidFill>
                <a:srgbClr val="000099"/>
              </a:solidFill>
            </a:endParaRPr>
          </a:p>
          <a:p>
            <a:pPr defTabSz="914305">
              <a:tabLst>
                <a:tab pos="187305" algn="l"/>
                <a:tab pos="6000128" algn="r"/>
              </a:tabLst>
              <a:defRPr/>
            </a:pPr>
            <a:endParaRPr lang="de-DE" sz="2200" dirty="0">
              <a:solidFill>
                <a:srgbClr val="000099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533400" y="810424"/>
            <a:ext cx="391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1" dirty="0" smtClean="0">
                <a:solidFill>
                  <a:srgbClr val="FDC82F"/>
                </a:solidFill>
                <a:latin typeface="Arial" pitchFamily="34" charset="0"/>
                <a:cs typeface="Arial" pitchFamily="34" charset="0"/>
              </a:rPr>
              <a:t>Условия использования продукта</a:t>
            </a:r>
            <a:endParaRPr lang="en-GB" b="1" dirty="0">
              <a:solidFill>
                <a:srgbClr val="FDC82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107537" name="Bitmap" r:id="rId4" imgW="457143" imgH="419048" progId="">
              <p:embed/>
            </p:oleObj>
          </a:graphicData>
        </a:graphic>
      </p:graphicFrame>
      <p:pic>
        <p:nvPicPr>
          <p:cNvPr id="1075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447950" cy="15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53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553501" y="803753"/>
            <a:ext cx="3474349" cy="2654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FDC82F"/>
                </a:solidFill>
                <a:latin typeface="Arial" pitchFamily="18"/>
                <a:ea typeface="Andale Sans UI" pitchFamily="2"/>
                <a:cs typeface="Tahoma" pitchFamily="2"/>
              </a:rPr>
              <a:t>Благодарим Вас за внимание!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1273E44-5398-4222-A30F-A67948A07A48}" type="slidenum">
              <a:rPr lang="ru-RU" sz="1200" b="0" smtClean="0"/>
              <a:pPr algn="r"/>
              <a:t>17</a:t>
            </a:fld>
            <a:endParaRPr lang="ru-RU" sz="1200" b="0" dirty="0"/>
          </a:p>
        </p:txBody>
      </p:sp>
      <p:sp>
        <p:nvSpPr>
          <p:cNvPr id="8" name="AutoShape 2"/>
          <p:cNvSpPr>
            <a:spLocks noChangeAspect="1" noChangeArrowheads="1"/>
          </p:cNvSpPr>
          <p:nvPr/>
        </p:nvSpPr>
        <p:spPr bwMode="auto">
          <a:xfrm>
            <a:off x="3533775" y="2290762"/>
            <a:ext cx="2501900" cy="2432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386" y="10800"/>
                </a:moveTo>
                <a:cubicBezTo>
                  <a:pt x="5386" y="13790"/>
                  <a:pt x="7810" y="16214"/>
                  <a:pt x="10800" y="16214"/>
                </a:cubicBezTo>
                <a:cubicBezTo>
                  <a:pt x="13790" y="16214"/>
                  <a:pt x="16214" y="13790"/>
                  <a:pt x="16214" y="10800"/>
                </a:cubicBezTo>
                <a:cubicBezTo>
                  <a:pt x="16214" y="7810"/>
                  <a:pt x="13790" y="5386"/>
                  <a:pt x="10800" y="5386"/>
                </a:cubicBezTo>
                <a:cubicBezTo>
                  <a:pt x="7810" y="5386"/>
                  <a:pt x="5386" y="7810"/>
                  <a:pt x="5386" y="1080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9" descr="I:\Olga\Полиграфия\Фотобанк\11191229_xxl - 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98675" y="1763712"/>
            <a:ext cx="47529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80025" y="3484562"/>
            <a:ext cx="1511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450" y="3840162"/>
            <a:ext cx="15128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4713" y="4183062"/>
            <a:ext cx="15128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00113" y="5084217"/>
            <a:ext cx="475138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0" dirty="0">
                <a:solidFill>
                  <a:srgbClr val="002D7E"/>
                </a:solidFill>
                <a:latin typeface="Trebuchet MS" pitchFamily="34" charset="0"/>
              </a:rPr>
              <a:t>ООО «ДАТ-Рус»</a:t>
            </a:r>
          </a:p>
          <a:p>
            <a:pPr algn="ctr" eaLnBrk="1" hangingPunct="1"/>
            <a:r>
              <a:rPr lang="en-US" sz="1600" b="0" dirty="0">
                <a:solidFill>
                  <a:srgbClr val="002D7E"/>
                </a:solidFill>
                <a:latin typeface="Trebuchet MS" pitchFamily="34" charset="0"/>
              </a:rPr>
              <a:t>111524 </a:t>
            </a:r>
            <a:r>
              <a:rPr lang="ru-RU" sz="1600" b="0" dirty="0">
                <a:solidFill>
                  <a:srgbClr val="002D7E"/>
                </a:solidFill>
                <a:latin typeface="Trebuchet MS" pitchFamily="34" charset="0"/>
              </a:rPr>
              <a:t>Москва, Электродная ул., д.9, стр.2-3</a:t>
            </a:r>
            <a:endParaRPr lang="en-US" sz="1600" b="0" dirty="0">
              <a:solidFill>
                <a:srgbClr val="002D7E"/>
              </a:solidFill>
              <a:latin typeface="Trebuchet MS" pitchFamily="34" charset="0"/>
            </a:endParaRPr>
          </a:p>
          <a:p>
            <a:pPr algn="ctr" eaLnBrk="1" hangingPunct="1"/>
            <a:r>
              <a:rPr lang="ru-RU" sz="1600" b="0" dirty="0">
                <a:solidFill>
                  <a:srgbClr val="002D7E"/>
                </a:solidFill>
                <a:latin typeface="Trebuchet MS" pitchFamily="34" charset="0"/>
              </a:rPr>
              <a:t>+7 495 783 8381</a:t>
            </a:r>
            <a:r>
              <a:rPr lang="en-US" sz="1600" b="0" dirty="0">
                <a:solidFill>
                  <a:srgbClr val="002D7E"/>
                </a:solidFill>
                <a:latin typeface="Trebuchet MS" pitchFamily="34" charset="0"/>
              </a:rPr>
              <a:t>, +7 495 228 0655 </a:t>
            </a:r>
          </a:p>
          <a:p>
            <a:pPr algn="ctr" eaLnBrk="1" hangingPunct="1"/>
            <a:r>
              <a:rPr lang="en-US" sz="1600" b="0" dirty="0">
                <a:solidFill>
                  <a:srgbClr val="002D7E"/>
                </a:solidFill>
                <a:latin typeface="Trebuchet MS" pitchFamily="34" charset="0"/>
              </a:rPr>
              <a:t>info@datrus.ru</a:t>
            </a:r>
            <a:endParaRPr lang="de-DE" sz="1600" b="0" dirty="0">
              <a:solidFill>
                <a:srgbClr val="002D7E"/>
              </a:solidFill>
              <a:latin typeface="Trebuchet MS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143625" y="5581104"/>
            <a:ext cx="1741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1600" b="0" dirty="0" smtClean="0">
                <a:solidFill>
                  <a:srgbClr val="002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www.dat.eu</a:t>
            </a:r>
          </a:p>
          <a:p>
            <a:pPr algn="ctr" eaLnBrk="1" hangingPunct="1">
              <a:defRPr/>
            </a:pPr>
            <a:r>
              <a:rPr lang="de-DE" sz="1600" b="0" dirty="0" smtClean="0">
                <a:solidFill>
                  <a:srgbClr val="002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www.datrus.ru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037175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E4981E-5DC0-4003-B895-28830588A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F:\Olga\Полиграфия\DA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710113"/>
            <a:ext cx="69691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468313" y="720398"/>
            <a:ext cx="9375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FFCC00"/>
                </a:solidFill>
                <a:latin typeface="+mj-lt"/>
              </a:rPr>
              <a:t>	Учредители компании </a:t>
            </a:r>
            <a:r>
              <a:rPr lang="en-US" sz="2000" dirty="0">
                <a:solidFill>
                  <a:srgbClr val="FFCC00"/>
                </a:solidFill>
                <a:latin typeface="+mj-lt"/>
              </a:rPr>
              <a:t>DAT </a:t>
            </a:r>
            <a:r>
              <a:rPr lang="ru-RU" sz="2000" dirty="0">
                <a:solidFill>
                  <a:srgbClr val="FFCC00"/>
                </a:solidFill>
                <a:latin typeface="+mj-lt"/>
              </a:rPr>
              <a:t>образуют уникальную структуру концерна</a:t>
            </a:r>
            <a:endParaRPr lang="de-DE" sz="20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0000" b="20000"/>
          <a:stretch>
            <a:fillRect/>
          </a:stretch>
        </p:blipFill>
        <p:spPr bwMode="auto">
          <a:xfrm>
            <a:off x="755650" y="1666875"/>
            <a:ext cx="15605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1428" r="5060"/>
          <a:stretch>
            <a:fillRect/>
          </a:stretch>
        </p:blipFill>
        <p:spPr bwMode="auto">
          <a:xfrm>
            <a:off x="4162425" y="1579563"/>
            <a:ext cx="8032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9" descr="Kfz2007Aktuelles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84988" y="1484313"/>
            <a:ext cx="9953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0825" y="2441575"/>
            <a:ext cx="295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803275" algn="l"/>
              </a:tabLst>
            </a:pPr>
            <a:r>
              <a:rPr lang="ru-RU" sz="1600" dirty="0">
                <a:solidFill>
                  <a:srgbClr val="002060"/>
                </a:solidFill>
                <a:latin typeface="Trebuchet MS" pitchFamily="34" charset="0"/>
              </a:rPr>
              <a:t>Союз автомобильной промышленности Германии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662363" y="2433638"/>
            <a:ext cx="1946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803275" algn="l"/>
              </a:tabLst>
            </a:pPr>
            <a:r>
              <a:rPr lang="ru-RU" sz="1600">
                <a:solidFill>
                  <a:srgbClr val="002060"/>
                </a:solidFill>
                <a:latin typeface="Trebuchet MS" pitchFamily="34" charset="0"/>
              </a:rPr>
              <a:t>Союз импортеров автомобилей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418263" y="2420938"/>
            <a:ext cx="2185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803275" algn="l"/>
              </a:tabLst>
            </a:pPr>
            <a:r>
              <a:rPr lang="ru-RU" sz="1600">
                <a:solidFill>
                  <a:srgbClr val="002060"/>
                </a:solidFill>
                <a:latin typeface="Trebuchet MS" pitchFamily="34" charset="0"/>
              </a:rPr>
              <a:t>Центральный союз автопредприятий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12775" y="3095625"/>
            <a:ext cx="211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1400" b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cs typeface="Arial" pitchFamily="34" charset="0"/>
              </a:rPr>
              <a:t>Председатель:</a:t>
            </a:r>
          </a:p>
          <a:p>
            <a:pPr algn="ctr">
              <a:defRPr/>
            </a:pPr>
            <a:r>
              <a:rPr lang="en-GB" sz="1400" b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cs typeface="Arial" pitchFamily="34" charset="0"/>
              </a:rPr>
              <a:t>Матиас Виссман</a:t>
            </a:r>
            <a:endParaRPr lang="de-DE" sz="1400" b="0" dirty="0">
              <a:solidFill>
                <a:schemeClr val="bg1">
                  <a:lumMod val="6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09975" y="3068638"/>
            <a:ext cx="21701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1400" b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cs typeface="Arial" pitchFamily="34" charset="0"/>
              </a:rPr>
              <a:t>Председатель:</a:t>
            </a:r>
          </a:p>
          <a:p>
            <a:pPr algn="ctr">
              <a:defRPr/>
            </a:pPr>
            <a:r>
              <a:rPr lang="en-GB" sz="1400" b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cs typeface="Arial" pitchFamily="34" charset="0"/>
              </a:rPr>
              <a:t>Член сената в отставке</a:t>
            </a:r>
          </a:p>
          <a:p>
            <a:pPr algn="ctr">
              <a:defRPr/>
            </a:pPr>
            <a:r>
              <a:rPr lang="en-GB" sz="1400" b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cs typeface="Arial" pitchFamily="34" charset="0"/>
              </a:rPr>
              <a:t>Фолькер Ланге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492875" y="3087688"/>
            <a:ext cx="1779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1400" b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cs typeface="Arial" pitchFamily="34" charset="0"/>
              </a:rPr>
              <a:t>Председатель:</a:t>
            </a:r>
          </a:p>
          <a:p>
            <a:pPr algn="ctr">
              <a:defRPr/>
            </a:pPr>
            <a:r>
              <a:rPr lang="de-DE" sz="1400" b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cs typeface="Arial" pitchFamily="34" charset="0"/>
              </a:rPr>
              <a:t>Роберт Радемахер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Right Arrow 3"/>
          <p:cNvSpPr>
            <a:spLocks noChangeArrowheads="1"/>
          </p:cNvSpPr>
          <p:nvPr/>
        </p:nvSpPr>
        <p:spPr bwMode="auto">
          <a:xfrm rot="1685794">
            <a:off x="2434432" y="3958460"/>
            <a:ext cx="1535112" cy="220663"/>
          </a:xfrm>
          <a:prstGeom prst="rightArrow">
            <a:avLst>
              <a:gd name="adj1" fmla="val 50000"/>
              <a:gd name="adj2" fmla="val 14557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ight Arrow 28"/>
          <p:cNvSpPr>
            <a:spLocks noChangeArrowheads="1"/>
          </p:cNvSpPr>
          <p:nvPr/>
        </p:nvSpPr>
        <p:spPr bwMode="auto">
          <a:xfrm rot="8998386">
            <a:off x="5172270" y="3958460"/>
            <a:ext cx="1535113" cy="220663"/>
          </a:xfrm>
          <a:prstGeom prst="rightArrow">
            <a:avLst>
              <a:gd name="adj1" fmla="val 50000"/>
              <a:gd name="adj2" fmla="val 14557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Right Arrow 29"/>
          <p:cNvSpPr>
            <a:spLocks noChangeArrowheads="1"/>
          </p:cNvSpPr>
          <p:nvPr/>
        </p:nvSpPr>
        <p:spPr bwMode="auto">
          <a:xfrm rot="5400000">
            <a:off x="4225925" y="4124326"/>
            <a:ext cx="719137" cy="220662"/>
          </a:xfrm>
          <a:prstGeom prst="rightArrow">
            <a:avLst>
              <a:gd name="adj1" fmla="val 50000"/>
              <a:gd name="adj2" fmla="val 1454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965700" y="4857750"/>
            <a:ext cx="417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803275" algn="l"/>
              </a:tabLst>
            </a:pPr>
            <a:r>
              <a:rPr lang="ru-RU" sz="1600">
                <a:solidFill>
                  <a:srgbClr val="002060"/>
                </a:solidFill>
                <a:latin typeface="Trebuchet MS" pitchFamily="34" charset="0"/>
              </a:rPr>
              <a:t>1931 – основание компании в Берлине</a:t>
            </a:r>
          </a:p>
          <a:p>
            <a:pPr>
              <a:tabLst>
                <a:tab pos="803275" algn="l"/>
              </a:tabLst>
            </a:pPr>
            <a:r>
              <a:rPr lang="ru-RU" sz="1600">
                <a:solidFill>
                  <a:srgbClr val="002060"/>
                </a:solidFill>
                <a:latin typeface="Trebuchet MS" pitchFamily="34" charset="0"/>
              </a:rPr>
              <a:t>1946 – переезд в Штутгарт</a:t>
            </a:r>
          </a:p>
          <a:p>
            <a:pPr>
              <a:tabLst>
                <a:tab pos="803275" algn="l"/>
              </a:tabLst>
            </a:pPr>
            <a:r>
              <a:rPr lang="ru-RU" sz="1600">
                <a:solidFill>
                  <a:srgbClr val="002060"/>
                </a:solidFill>
                <a:latin typeface="Trebuchet MS" pitchFamily="34" charset="0"/>
              </a:rPr>
              <a:t>2003 – переезд в Остфильдерн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973" y="4594226"/>
            <a:ext cx="3107796" cy="179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58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9A41D-B548-492B-A2E8-DDFC3E3154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9" descr="image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8925"/>
            <a:ext cx="58959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image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068513"/>
            <a:ext cx="9890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image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924175"/>
            <a:ext cx="7731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 descr="image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8921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 descr="image8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98613"/>
            <a:ext cx="14938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1" descr="image9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357563"/>
            <a:ext cx="96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2" descr="image1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0150" y="2487613"/>
            <a:ext cx="10652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5" descr="image1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164138"/>
            <a:ext cx="16922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6" descr="image13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0150" y="2921000"/>
            <a:ext cx="100171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7" descr="image1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375025"/>
            <a:ext cx="9604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8" descr="image15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714875"/>
            <a:ext cx="99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0" descr="image17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0150" y="3789363"/>
            <a:ext cx="785813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Grafik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813175"/>
            <a:ext cx="1120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030413"/>
            <a:ext cx="1489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51325"/>
            <a:ext cx="915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39738" y="735686"/>
            <a:ext cx="2519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CC00"/>
                </a:solidFill>
                <a:latin typeface="+mj-lt"/>
              </a:rPr>
              <a:t>DAT </a:t>
            </a:r>
            <a:r>
              <a:rPr lang="ru-RU" sz="2000" dirty="0">
                <a:solidFill>
                  <a:srgbClr val="FFCC00"/>
                </a:solidFill>
                <a:latin typeface="+mj-lt"/>
              </a:rPr>
              <a:t>в Европе</a:t>
            </a:r>
            <a:endParaRPr lang="de-DE" sz="2000" dirty="0">
              <a:solidFill>
                <a:srgbClr val="FFCC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22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18175" y="6492875"/>
            <a:ext cx="2895600" cy="365125"/>
          </a:xfrm>
        </p:spPr>
        <p:txBody>
          <a:bodyPr/>
          <a:lstStyle/>
          <a:p>
            <a:pPr algn="r">
              <a:defRPr/>
            </a:pPr>
            <a:fld id="{EF3EA39E-B5E1-4ADD-B3D5-BA6D4384F2E0}" type="slidenum">
              <a:rPr lang="ru-RU" smtClean="0"/>
              <a:pPr algn="r">
                <a:defRPr/>
              </a:pPr>
              <a:t>4</a:t>
            </a:fld>
            <a:endParaRPr lang="ru-RU" dirty="0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175" y="3324225"/>
            <a:ext cx="9140825" cy="965200"/>
            <a:chOff x="727" y="1198"/>
            <a:chExt cx="4666" cy="608"/>
          </a:xfrm>
        </p:grpSpPr>
        <p:sp>
          <p:nvSpPr>
            <p:cNvPr id="8263" name="AutoShape 4"/>
            <p:cNvSpPr>
              <a:spLocks noChangeArrowheads="1"/>
            </p:cNvSpPr>
            <p:nvPr/>
          </p:nvSpPr>
          <p:spPr bwMode="auto">
            <a:xfrm>
              <a:off x="4531" y="1198"/>
              <a:ext cx="862" cy="608"/>
            </a:xfrm>
            <a:prstGeom prst="rightArrow">
              <a:avLst>
                <a:gd name="adj1" fmla="val 50000"/>
                <a:gd name="adj2" fmla="val 40813"/>
              </a:avLst>
            </a:prstGeom>
            <a:solidFill>
              <a:srgbClr val="DDDDDD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64" name="Rectangle 5"/>
            <p:cNvSpPr>
              <a:spLocks noChangeArrowheads="1"/>
            </p:cNvSpPr>
            <p:nvPr/>
          </p:nvSpPr>
          <p:spPr bwMode="auto">
            <a:xfrm>
              <a:off x="727" y="1344"/>
              <a:ext cx="4400" cy="317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8959850" y="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sz="1000" b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30325" y="3622675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1967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05375" y="3627438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2004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76875" y="3629025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2005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452813" y="3622675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1993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436813" y="3622675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1984</a:t>
            </a: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2790825" y="51339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03" name="Picture 14" descr="j02236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951038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16"/>
          <p:cNvGrpSpPr>
            <a:grpSpLocks/>
          </p:cNvGrpSpPr>
          <p:nvPr/>
        </p:nvGrpSpPr>
        <p:grpSpPr bwMode="auto">
          <a:xfrm>
            <a:off x="412750" y="3049588"/>
            <a:ext cx="230188" cy="1295400"/>
            <a:chOff x="1056" y="1968"/>
            <a:chExt cx="144" cy="816"/>
          </a:xfrm>
        </p:grpSpPr>
        <p:sp>
          <p:nvSpPr>
            <p:cNvPr id="8261" name="Rectangle 17"/>
            <p:cNvSpPr>
              <a:spLocks noChangeArrowheads="1"/>
            </p:cNvSpPr>
            <p:nvPr/>
          </p:nvSpPr>
          <p:spPr bwMode="auto">
            <a:xfrm>
              <a:off x="1056" y="1968"/>
              <a:ext cx="48" cy="7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62" name="Rectangle 18"/>
            <p:cNvSpPr>
              <a:spLocks noChangeArrowheads="1"/>
            </p:cNvSpPr>
            <p:nvPr/>
          </p:nvSpPr>
          <p:spPr bwMode="auto">
            <a:xfrm>
              <a:off x="1152" y="2064"/>
              <a:ext cx="48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1188" y="3627438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1946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-36513" y="3627438"/>
            <a:ext cx="6032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1931</a:t>
            </a:r>
          </a:p>
        </p:txBody>
      </p:sp>
      <p:sp>
        <p:nvSpPr>
          <p:cNvPr id="8207" name="Rectangle 23"/>
          <p:cNvSpPr>
            <a:spLocks noChangeArrowheads="1"/>
          </p:cNvSpPr>
          <p:nvPr/>
        </p:nvSpPr>
        <p:spPr bwMode="auto">
          <a:xfrm>
            <a:off x="82550" y="6072188"/>
            <a:ext cx="22764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0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*</a:t>
            </a:r>
            <a:r>
              <a:rPr lang="ru-RU" sz="10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Лизинговый и финансовый блок</a:t>
            </a:r>
            <a:endParaRPr lang="en-GB" sz="100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443413" y="3627438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2003</a:t>
            </a:r>
          </a:p>
        </p:txBody>
      </p:sp>
      <p:sp>
        <p:nvSpPr>
          <p:cNvPr id="8209" name="Rectangle 25"/>
          <p:cNvSpPr>
            <a:spLocks noChangeArrowheads="1"/>
          </p:cNvSpPr>
          <p:nvPr/>
        </p:nvSpPr>
        <p:spPr bwMode="auto">
          <a:xfrm>
            <a:off x="0" y="1397000"/>
            <a:ext cx="19335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Исследование </a:t>
            </a:r>
          </a:p>
          <a:p>
            <a:pPr algn="ctr" eaLnBrk="0" hangingPunct="0"/>
            <a:r>
              <a:rPr lang="ru-RU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de-DE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вторынка</a:t>
            </a:r>
            <a:r>
              <a:rPr lang="ru-RU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endParaRPr lang="de-DE" sz="1500" dirty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ru-RU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de-DE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аблюдение </a:t>
            </a:r>
          </a:p>
          <a:p>
            <a:pPr algn="ctr" eaLnBrk="0" hangingPunct="0"/>
            <a:r>
              <a:rPr lang="de-DE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за рынком</a:t>
            </a:r>
          </a:p>
        </p:txBody>
      </p:sp>
      <p:sp>
        <p:nvSpPr>
          <p:cNvPr id="8210" name="Rectangle 26"/>
          <p:cNvSpPr>
            <a:spLocks noChangeArrowheads="1"/>
          </p:cNvSpPr>
          <p:nvPr/>
        </p:nvSpPr>
        <p:spPr bwMode="auto">
          <a:xfrm>
            <a:off x="1069975" y="2452688"/>
            <a:ext cx="122713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Обработка </a:t>
            </a:r>
          </a:p>
          <a:p>
            <a:pPr algn="ctr" eaLnBrk="0" hangingPunct="0"/>
            <a:r>
              <a:rPr lang="ru-RU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данных</a:t>
            </a:r>
            <a:endParaRPr lang="en-GB" sz="150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11" name="Line 27"/>
          <p:cNvSpPr>
            <a:spLocks noChangeShapeType="1"/>
          </p:cNvSpPr>
          <p:nvPr/>
        </p:nvSpPr>
        <p:spPr bwMode="auto">
          <a:xfrm>
            <a:off x="5145088" y="3008313"/>
            <a:ext cx="0" cy="530225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12" name="Line 28"/>
          <p:cNvSpPr>
            <a:spLocks noChangeShapeType="1"/>
          </p:cNvSpPr>
          <p:nvPr/>
        </p:nvSpPr>
        <p:spPr bwMode="auto">
          <a:xfrm>
            <a:off x="2727325" y="3013075"/>
            <a:ext cx="0" cy="530225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13" name="Line 29"/>
          <p:cNvSpPr>
            <a:spLocks noChangeShapeType="1"/>
          </p:cNvSpPr>
          <p:nvPr/>
        </p:nvSpPr>
        <p:spPr bwMode="auto">
          <a:xfrm>
            <a:off x="2166938" y="2097088"/>
            <a:ext cx="0" cy="1446212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14" name="AutoShape 30"/>
          <p:cNvSpPr>
            <a:spLocks noChangeAspect="1" noChangeArrowheads="1"/>
          </p:cNvSpPr>
          <p:nvPr/>
        </p:nvSpPr>
        <p:spPr bwMode="auto">
          <a:xfrm>
            <a:off x="4200525" y="2222500"/>
            <a:ext cx="8905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215" name="Picture 31" descr="w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689225"/>
            <a:ext cx="266700" cy="2476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Rectangle 32"/>
          <p:cNvSpPr>
            <a:spLocks noChangeArrowheads="1"/>
          </p:cNvSpPr>
          <p:nvPr/>
        </p:nvSpPr>
        <p:spPr bwMode="auto">
          <a:xfrm>
            <a:off x="2320925" y="2449513"/>
            <a:ext cx="8112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IT-</a:t>
            </a:r>
          </a:p>
          <a:p>
            <a:pPr algn="ctr" eaLnBrk="0" hangingPunct="0"/>
            <a:r>
              <a:rPr lang="ru-RU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услуги</a:t>
            </a:r>
            <a:endParaRPr lang="en-GB" sz="150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17" name="Rectangle 33"/>
          <p:cNvSpPr>
            <a:spLocks noChangeArrowheads="1"/>
          </p:cNvSpPr>
          <p:nvPr/>
        </p:nvSpPr>
        <p:spPr bwMode="auto">
          <a:xfrm>
            <a:off x="4572000" y="2204864"/>
            <a:ext cx="9882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500" dirty="0" err="1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SilverDAT</a:t>
            </a:r>
            <a:endParaRPr lang="ru-RU" sz="1500" dirty="0" smtClean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ru-RU" sz="1500" dirty="0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оценка </a:t>
            </a:r>
            <a:r>
              <a:rPr lang="en-GB" sz="1500" dirty="0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1500" dirty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18" name="Rectangle 34"/>
          <p:cNvSpPr>
            <a:spLocks noChangeArrowheads="1"/>
          </p:cNvSpPr>
          <p:nvPr/>
        </p:nvSpPr>
        <p:spPr bwMode="auto">
          <a:xfrm>
            <a:off x="4763400" y="1556792"/>
            <a:ext cx="20794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500" dirty="0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VIN-</a:t>
            </a:r>
            <a:r>
              <a:rPr lang="ru-RU" sz="1500" dirty="0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идентификация</a:t>
            </a:r>
            <a:r>
              <a:rPr lang="en-GB" sz="1500" dirty="0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endParaRPr lang="en-GB" sz="1500" dirty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n-GB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DAT </a:t>
            </a:r>
            <a:r>
              <a:rPr lang="en-GB" sz="1500" dirty="0">
                <a:solidFill>
                  <a:srgbClr val="0000CC"/>
                </a:solidFill>
                <a:latin typeface="Trebuchet MS" pitchFamily="34" charset="0"/>
                <a:cs typeface="Times New Roman" pitchFamily="18" charset="0"/>
              </a:rPr>
              <a:t>€</a:t>
            </a:r>
            <a:r>
              <a:rPr lang="en-GB" sz="1500" dirty="0" err="1">
                <a:solidFill>
                  <a:srgbClr val="0000CC"/>
                </a:solidFill>
                <a:latin typeface="Trebuchet MS" pitchFamily="34" charset="0"/>
                <a:cs typeface="Times New Roman" pitchFamily="18" charset="0"/>
              </a:rPr>
              <a:t>uropa</a:t>
            </a:r>
            <a:r>
              <a:rPr lang="en-GB" sz="1500" dirty="0">
                <a:solidFill>
                  <a:srgbClr val="0000CC"/>
                </a:solidFill>
                <a:latin typeface="Trebuchet MS" pitchFamily="34" charset="0"/>
                <a:cs typeface="Times New Roman" pitchFamily="18" charset="0"/>
              </a:rPr>
              <a:t>-Code</a:t>
            </a:r>
            <a:r>
              <a:rPr lang="en-GB" sz="1500" baseline="30000" dirty="0">
                <a:solidFill>
                  <a:srgbClr val="0000CC"/>
                </a:solidFill>
                <a:latin typeface="Trebuchet MS" pitchFamily="34" charset="0"/>
              </a:rPr>
              <a:t>®</a:t>
            </a:r>
            <a:r>
              <a:rPr lang="en-GB" sz="1500" dirty="0">
                <a:solidFill>
                  <a:srgbClr val="0000CC"/>
                </a:solidFill>
                <a:latin typeface="Trebuchet MS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951288" y="3627438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1997</a:t>
            </a:r>
          </a:p>
        </p:txBody>
      </p:sp>
      <p:sp>
        <p:nvSpPr>
          <p:cNvPr id="8220" name="Line 36"/>
          <p:cNvSpPr>
            <a:spLocks noChangeShapeType="1"/>
          </p:cNvSpPr>
          <p:nvPr/>
        </p:nvSpPr>
        <p:spPr bwMode="auto">
          <a:xfrm>
            <a:off x="3754438" y="3013075"/>
            <a:ext cx="0" cy="530225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21" name="Rectangle 37"/>
          <p:cNvSpPr>
            <a:spLocks noChangeArrowheads="1"/>
          </p:cNvSpPr>
          <p:nvPr/>
        </p:nvSpPr>
        <p:spPr bwMode="auto">
          <a:xfrm>
            <a:off x="2751138" y="1619250"/>
            <a:ext cx="11001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SilverDAT 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957513" y="3627438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1988</a:t>
            </a:r>
          </a:p>
        </p:txBody>
      </p:sp>
      <p:grpSp>
        <p:nvGrpSpPr>
          <p:cNvPr id="8223" name="Group 39"/>
          <p:cNvGrpSpPr>
            <a:grpSpLocks/>
          </p:cNvGrpSpPr>
          <p:nvPr/>
        </p:nvGrpSpPr>
        <p:grpSpPr bwMode="auto">
          <a:xfrm>
            <a:off x="1220788" y="3151188"/>
            <a:ext cx="184150" cy="1295400"/>
            <a:chOff x="1056" y="1968"/>
            <a:chExt cx="144" cy="816"/>
          </a:xfrm>
        </p:grpSpPr>
        <p:sp>
          <p:nvSpPr>
            <p:cNvPr id="8259" name="Rectangle 40"/>
            <p:cNvSpPr>
              <a:spLocks noChangeArrowheads="1"/>
            </p:cNvSpPr>
            <p:nvPr/>
          </p:nvSpPr>
          <p:spPr bwMode="auto">
            <a:xfrm>
              <a:off x="1056" y="1968"/>
              <a:ext cx="48" cy="7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60" name="Rectangle 41"/>
            <p:cNvSpPr>
              <a:spLocks noChangeArrowheads="1"/>
            </p:cNvSpPr>
            <p:nvPr/>
          </p:nvSpPr>
          <p:spPr bwMode="auto">
            <a:xfrm>
              <a:off x="1152" y="2064"/>
              <a:ext cx="48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8224" name="Line 43"/>
          <p:cNvSpPr>
            <a:spLocks noChangeShapeType="1"/>
          </p:cNvSpPr>
          <p:nvPr/>
        </p:nvSpPr>
        <p:spPr bwMode="auto">
          <a:xfrm>
            <a:off x="3278188" y="2251075"/>
            <a:ext cx="0" cy="1292225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25" name="Line 44"/>
          <p:cNvSpPr>
            <a:spLocks noChangeShapeType="1"/>
          </p:cNvSpPr>
          <p:nvPr/>
        </p:nvSpPr>
        <p:spPr bwMode="auto">
          <a:xfrm>
            <a:off x="4238625" y="2260600"/>
            <a:ext cx="0" cy="1292225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226" name="Picture 45" descr="j02236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931988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7" name="Rectangle 46"/>
          <p:cNvSpPr>
            <a:spLocks noChangeArrowheads="1"/>
          </p:cNvSpPr>
          <p:nvPr/>
        </p:nvSpPr>
        <p:spPr bwMode="auto">
          <a:xfrm>
            <a:off x="3670300" y="1614488"/>
            <a:ext cx="12620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SilverDAT II </a:t>
            </a:r>
          </a:p>
        </p:txBody>
      </p:sp>
      <p:sp>
        <p:nvSpPr>
          <p:cNvPr id="8228" name="Line 47"/>
          <p:cNvSpPr>
            <a:spLocks noChangeShapeType="1"/>
          </p:cNvSpPr>
          <p:nvPr/>
        </p:nvSpPr>
        <p:spPr bwMode="auto">
          <a:xfrm>
            <a:off x="5778500" y="2170113"/>
            <a:ext cx="9525" cy="1358899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1857375" y="3627438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1976</a:t>
            </a:r>
          </a:p>
        </p:txBody>
      </p:sp>
      <p:sp>
        <p:nvSpPr>
          <p:cNvPr id="8230" name="Line 50"/>
          <p:cNvSpPr>
            <a:spLocks noChangeShapeType="1"/>
          </p:cNvSpPr>
          <p:nvPr/>
        </p:nvSpPr>
        <p:spPr bwMode="auto">
          <a:xfrm>
            <a:off x="1644650" y="3003550"/>
            <a:ext cx="0" cy="530225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31" name="Line 51"/>
          <p:cNvSpPr>
            <a:spLocks noChangeShapeType="1"/>
          </p:cNvSpPr>
          <p:nvPr/>
        </p:nvSpPr>
        <p:spPr bwMode="auto">
          <a:xfrm flipH="1">
            <a:off x="900113" y="2417763"/>
            <a:ext cx="14287" cy="1119187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32" name="Rectangle 52"/>
          <p:cNvSpPr>
            <a:spLocks noChangeArrowheads="1"/>
          </p:cNvSpPr>
          <p:nvPr/>
        </p:nvSpPr>
        <p:spPr bwMode="auto">
          <a:xfrm>
            <a:off x="1752600" y="1543050"/>
            <a:ext cx="8032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Обзор </a:t>
            </a:r>
            <a:endParaRPr lang="de-DE" sz="150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ru-RU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рынка</a:t>
            </a:r>
            <a:endParaRPr lang="en-GB" sz="150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33" name="Line 55"/>
          <p:cNvSpPr>
            <a:spLocks noChangeShapeType="1"/>
          </p:cNvSpPr>
          <p:nvPr/>
        </p:nvSpPr>
        <p:spPr bwMode="auto">
          <a:xfrm>
            <a:off x="6270625" y="3013075"/>
            <a:ext cx="0" cy="530225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5961063" y="3627438"/>
            <a:ext cx="29289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2006  2007  2009  2010  2012</a:t>
            </a:r>
          </a:p>
        </p:txBody>
      </p:sp>
      <p:sp>
        <p:nvSpPr>
          <p:cNvPr id="8235" name="Rectangle 57"/>
          <p:cNvSpPr>
            <a:spLocks noChangeArrowheads="1"/>
          </p:cNvSpPr>
          <p:nvPr/>
        </p:nvSpPr>
        <p:spPr bwMode="auto">
          <a:xfrm>
            <a:off x="5940425" y="2695575"/>
            <a:ext cx="7032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ЛФМ</a:t>
            </a:r>
            <a:r>
              <a:rPr lang="en-GB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*</a:t>
            </a:r>
          </a:p>
        </p:txBody>
      </p:sp>
      <p:pic>
        <p:nvPicPr>
          <p:cNvPr id="823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298700"/>
            <a:ext cx="8905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Line 59"/>
          <p:cNvSpPr>
            <a:spLocks noChangeShapeType="1"/>
          </p:cNvSpPr>
          <p:nvPr/>
        </p:nvSpPr>
        <p:spPr bwMode="auto">
          <a:xfrm flipH="1">
            <a:off x="7281863" y="2333625"/>
            <a:ext cx="19050" cy="1212850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38" name="Rectangle 60"/>
          <p:cNvSpPr>
            <a:spLocks noChangeArrowheads="1"/>
          </p:cNvSpPr>
          <p:nvPr/>
        </p:nvSpPr>
        <p:spPr bwMode="auto">
          <a:xfrm>
            <a:off x="6569075" y="1795463"/>
            <a:ext cx="14589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Калькуляция </a:t>
            </a:r>
          </a:p>
          <a:p>
            <a:pPr algn="ctr" eaLnBrk="0" hangingPunct="0"/>
            <a:r>
              <a:rPr lang="ru-RU" sz="150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на стекла</a:t>
            </a:r>
            <a:endParaRPr lang="en-GB" sz="150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39" name="Line 61"/>
          <p:cNvSpPr>
            <a:spLocks noChangeShapeType="1"/>
          </p:cNvSpPr>
          <p:nvPr/>
        </p:nvSpPr>
        <p:spPr bwMode="auto">
          <a:xfrm flipV="1">
            <a:off x="6661150" y="4059238"/>
            <a:ext cx="0" cy="146050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40" name="Line 63"/>
          <p:cNvSpPr>
            <a:spLocks noChangeShapeType="1"/>
          </p:cNvSpPr>
          <p:nvPr/>
        </p:nvSpPr>
        <p:spPr bwMode="auto">
          <a:xfrm flipV="1">
            <a:off x="4749800" y="4065588"/>
            <a:ext cx="0" cy="80645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41" name="Line 64"/>
          <p:cNvSpPr>
            <a:spLocks noChangeShapeType="1"/>
          </p:cNvSpPr>
          <p:nvPr/>
        </p:nvSpPr>
        <p:spPr bwMode="auto">
          <a:xfrm>
            <a:off x="7840663" y="2998788"/>
            <a:ext cx="0" cy="530225"/>
          </a:xfrm>
          <a:prstGeom prst="line">
            <a:avLst/>
          </a:prstGeom>
          <a:noFill/>
          <a:ln w="38100">
            <a:solidFill>
              <a:srgbClr val="4D4D4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42" name="Rectangle 65"/>
          <p:cNvSpPr>
            <a:spLocks noChangeArrowheads="1"/>
          </p:cNvSpPr>
          <p:nvPr/>
        </p:nvSpPr>
        <p:spPr bwMode="auto">
          <a:xfrm>
            <a:off x="7705936" y="2146303"/>
            <a:ext cx="104252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500" dirty="0" err="1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SilverDAT</a:t>
            </a:r>
            <a:r>
              <a:rPr lang="ru-RU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ru-RU" sz="1500" dirty="0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ремонт</a:t>
            </a:r>
            <a:endParaRPr lang="ru-RU" sz="1500" dirty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endParaRPr lang="en-GB" sz="1500" dirty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243" name="Picture 66" descr="w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31125" y="2703513"/>
            <a:ext cx="266700" cy="2476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5" name="Text Box 2"/>
          <p:cNvSpPr txBox="1">
            <a:spLocks noChangeArrowheads="1"/>
          </p:cNvSpPr>
          <p:nvPr/>
        </p:nvSpPr>
        <p:spPr bwMode="auto">
          <a:xfrm>
            <a:off x="441325" y="730597"/>
            <a:ext cx="4200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FFCC00"/>
                </a:solidFill>
                <a:latin typeface="+mj-lt"/>
              </a:rPr>
              <a:t>История развития</a:t>
            </a:r>
            <a:r>
              <a:rPr lang="de-DE" sz="2000" dirty="0">
                <a:solidFill>
                  <a:srgbClr val="FFCC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CC00"/>
                </a:solidFill>
                <a:latin typeface="+mj-lt"/>
              </a:rPr>
              <a:t>DAT</a:t>
            </a:r>
            <a:endParaRPr lang="de-DE" sz="20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8246" name="Picture 2089" descr="D:\Europa\Russland\AVTOMOBIL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38625" y="5632450"/>
            <a:ext cx="2809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7" name="Rectangle 2091"/>
          <p:cNvSpPr>
            <a:spLocks noChangeArrowheads="1"/>
          </p:cNvSpPr>
          <p:nvPr/>
        </p:nvSpPr>
        <p:spPr bwMode="auto">
          <a:xfrm>
            <a:off x="4473575" y="5589588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000" b="0">
                <a:ea typeface="Arial Unicode MS" pitchFamily="34" charset="-128"/>
                <a:cs typeface="Arial Unicode MS" pitchFamily="34" charset="-128"/>
              </a:rPr>
              <a:t>АКЦ</a:t>
            </a:r>
          </a:p>
          <a:p>
            <a:pPr algn="ctr"/>
            <a:r>
              <a:rPr lang="ru-RU" sz="1000" b="0">
                <a:ea typeface="Arial Unicode MS" pitchFamily="34" charset="-128"/>
                <a:cs typeface="Arial Unicode MS" pitchFamily="34" charset="-128"/>
              </a:rPr>
              <a:t>Авто-Мобил</a:t>
            </a:r>
            <a:endParaRPr lang="de-DE" sz="1000" b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48" name="Rectangle 46"/>
          <p:cNvSpPr>
            <a:spLocks noChangeArrowheads="1"/>
          </p:cNvSpPr>
          <p:nvPr/>
        </p:nvSpPr>
        <p:spPr bwMode="auto">
          <a:xfrm>
            <a:off x="4035425" y="4824046"/>
            <a:ext cx="17430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500" dirty="0" err="1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SilverDAT</a:t>
            </a:r>
            <a:r>
              <a:rPr lang="en-GB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II </a:t>
            </a:r>
            <a:r>
              <a:rPr lang="en-GB" sz="1500" dirty="0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Rus</a:t>
            </a:r>
            <a:endParaRPr lang="ru-RU" sz="1500" dirty="0" smtClean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ru-RU" sz="1500" dirty="0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ремонт</a:t>
            </a:r>
            <a:r>
              <a:rPr lang="en-GB" sz="1500" dirty="0" smtClean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1500" dirty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49" name="Line 61"/>
          <p:cNvSpPr>
            <a:spLocks noChangeShapeType="1"/>
          </p:cNvSpPr>
          <p:nvPr/>
        </p:nvSpPr>
        <p:spPr bwMode="auto">
          <a:xfrm flipV="1">
            <a:off x="7734300" y="4065588"/>
            <a:ext cx="26988" cy="145415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50" name="Rectangle 2091"/>
          <p:cNvSpPr>
            <a:spLocks noChangeArrowheads="1"/>
          </p:cNvSpPr>
          <p:nvPr/>
        </p:nvSpPr>
        <p:spPr bwMode="auto">
          <a:xfrm>
            <a:off x="6248400" y="5545138"/>
            <a:ext cx="987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000" b="0">
                <a:ea typeface="Arial Unicode MS" pitchFamily="34" charset="-128"/>
                <a:cs typeface="Arial Unicode MS" pitchFamily="34" charset="-128"/>
              </a:rPr>
              <a:t>Совместное </a:t>
            </a:r>
          </a:p>
          <a:p>
            <a:pPr algn="ctr"/>
            <a:r>
              <a:rPr lang="ru-RU" sz="1000" b="0">
                <a:ea typeface="Arial Unicode MS" pitchFamily="34" charset="-128"/>
                <a:cs typeface="Arial Unicode MS" pitchFamily="34" charset="-128"/>
              </a:rPr>
              <a:t>предприятие </a:t>
            </a:r>
          </a:p>
          <a:p>
            <a:pPr algn="ctr"/>
            <a:r>
              <a:rPr lang="ru-RU" sz="1000" b="0">
                <a:ea typeface="Arial Unicode MS" pitchFamily="34" charset="-128"/>
                <a:cs typeface="Arial Unicode MS" pitchFamily="34" charset="-128"/>
              </a:rPr>
              <a:t>ДАТ-Рус</a:t>
            </a:r>
            <a:endParaRPr lang="de-DE" sz="1000" b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51" name="Rectangle 2091"/>
          <p:cNvSpPr>
            <a:spLocks noChangeArrowheads="1"/>
          </p:cNvSpPr>
          <p:nvPr/>
        </p:nvSpPr>
        <p:spPr bwMode="auto">
          <a:xfrm>
            <a:off x="7458075" y="5538788"/>
            <a:ext cx="987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000" b="0">
                <a:ea typeface="Arial Unicode MS" pitchFamily="34" charset="-128"/>
                <a:cs typeface="Arial Unicode MS" pitchFamily="34" charset="-128"/>
              </a:rPr>
              <a:t>Дочернее</a:t>
            </a:r>
          </a:p>
          <a:p>
            <a:pPr algn="ctr"/>
            <a:r>
              <a:rPr lang="ru-RU" sz="1000" b="0">
                <a:ea typeface="Arial Unicode MS" pitchFamily="34" charset="-128"/>
                <a:cs typeface="Arial Unicode MS" pitchFamily="34" charset="-128"/>
              </a:rPr>
              <a:t>предприятие </a:t>
            </a:r>
          </a:p>
          <a:p>
            <a:pPr algn="ctr"/>
            <a:r>
              <a:rPr lang="ru-RU" sz="1000" b="0">
                <a:ea typeface="Arial Unicode MS" pitchFamily="34" charset="-128"/>
                <a:cs typeface="Arial Unicode MS" pitchFamily="34" charset="-128"/>
              </a:rPr>
              <a:t>ДАТ-Рус</a:t>
            </a:r>
            <a:endParaRPr lang="de-DE" sz="1000" b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252" name="Picture 2" descr="F:\Olga\Полиграфия\DAT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634038"/>
            <a:ext cx="180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3" name="Picture 2" descr="F:\Olga\Полиграфия\DA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78688" y="5613400"/>
            <a:ext cx="1809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4" name="Line 61"/>
          <p:cNvSpPr>
            <a:spLocks noChangeShapeType="1"/>
          </p:cNvSpPr>
          <p:nvPr/>
        </p:nvSpPr>
        <p:spPr bwMode="auto">
          <a:xfrm flipV="1">
            <a:off x="8388350" y="4041775"/>
            <a:ext cx="1588" cy="560388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55" name="Rectangle 33"/>
          <p:cNvSpPr>
            <a:spLocks noChangeArrowheads="1"/>
          </p:cNvSpPr>
          <p:nvPr/>
        </p:nvSpPr>
        <p:spPr bwMode="auto">
          <a:xfrm>
            <a:off x="7899630" y="4797425"/>
            <a:ext cx="10425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500" dirty="0" err="1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SilverDAT</a:t>
            </a:r>
            <a:r>
              <a:rPr lang="ru-RU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de-DE" sz="1500" dirty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ru-RU" sz="1500" dirty="0">
                <a:solidFill>
                  <a:srgbClr val="0000CC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оценка</a:t>
            </a:r>
            <a:endParaRPr lang="en-GB" sz="1500" dirty="0">
              <a:solidFill>
                <a:srgbClr val="0000CC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256" name="Picture 31" descr="w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67700" y="4624388"/>
            <a:ext cx="266700" cy="2476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ight Arrow 84"/>
          <p:cNvSpPr/>
          <p:nvPr/>
        </p:nvSpPr>
        <p:spPr>
          <a:xfrm>
            <a:off x="571500" y="4529139"/>
            <a:ext cx="1725613" cy="8223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643525" y="4743171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России</a:t>
            </a:r>
            <a:endParaRPr lang="de-DE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19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9A41D-B548-492B-A2E8-DDFC3E3154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785636"/>
            <a:ext cx="293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DC82F"/>
                </a:solidFill>
                <a:latin typeface="+mj-lt"/>
                <a:cs typeface="Arial" pitchFamily="34" charset="0"/>
              </a:rPr>
              <a:t>SilverDAT II </a:t>
            </a:r>
            <a:r>
              <a:rPr lang="ru-RU" sz="2000" b="1" dirty="0" smtClean="0">
                <a:solidFill>
                  <a:srgbClr val="FDC82F"/>
                </a:solidFill>
                <a:latin typeface="+mj-lt"/>
                <a:cs typeface="Arial" pitchFamily="34" charset="0"/>
              </a:rPr>
              <a:t>русская версия</a:t>
            </a:r>
            <a:endParaRPr lang="de-DE" sz="2000" b="1" dirty="0">
              <a:solidFill>
                <a:srgbClr val="FDC82F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12396" y="5609606"/>
            <a:ext cx="232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СЕРТИФИКАТ СООТВЕТСТВИЯ </a:t>
            </a:r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ГОСТ Р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 </a:t>
            </a:r>
            <a:r>
              <a:rPr lang="de-DE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RU.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СП25.</a:t>
            </a:r>
            <a:r>
              <a:rPr lang="de-DE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H00075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85782" y="1364510"/>
            <a:ext cx="45674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расчет стоимости ремонта 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транспортных средств</a:t>
            </a:r>
            <a:endParaRPr lang="en-US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498" name="Picture 2" descr="http://www.testagent.ru/download/rst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50384" y="5494088"/>
            <a:ext cx="581856" cy="62391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02548" y="1280519"/>
            <a:ext cx="2649119" cy="159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80248" y="3068960"/>
            <a:ext cx="5487896" cy="2975623"/>
            <a:chOff x="380248" y="3068960"/>
            <a:chExt cx="5487896" cy="2975623"/>
          </a:xfrm>
        </p:grpSpPr>
        <p:pic>
          <p:nvPicPr>
            <p:cNvPr id="7" name="Picture 2" descr="G:\Обновить в компе\g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024" y="3068960"/>
              <a:ext cx="2716120" cy="1796417"/>
            </a:xfrm>
            <a:prstGeom prst="rect">
              <a:avLst/>
            </a:prstGeom>
            <a:noFill/>
            <a:ln w="222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G:\Обновить в компе\h_d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48" y="3068960"/>
              <a:ext cx="2771775" cy="2143125"/>
            </a:xfrm>
            <a:prstGeom prst="rect">
              <a:avLst/>
            </a:prstGeom>
            <a:noFill/>
            <a:ln w="222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G:\Обновить в компе\g_po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080" y="4174446"/>
              <a:ext cx="1643063" cy="1870137"/>
            </a:xfrm>
            <a:prstGeom prst="rect">
              <a:avLst/>
            </a:prstGeom>
            <a:noFill/>
            <a:ln w="222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876" y="4180101"/>
              <a:ext cx="1930400" cy="1857375"/>
            </a:xfrm>
            <a:prstGeom prst="rect">
              <a:avLst/>
            </a:prstGeom>
            <a:noFill/>
            <a:ln w="222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5" descr="I:\Olga\Презентации\рабочие материалы\tiguan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48" y="4174446"/>
              <a:ext cx="1895628" cy="1857375"/>
            </a:xfrm>
            <a:prstGeom prst="rect">
              <a:avLst/>
            </a:prstGeom>
            <a:noFill/>
            <a:ln w="222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I:\Olga\Презентации\рабочие материалы\tiguan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150" y="3505156"/>
              <a:ext cx="1907117" cy="1394664"/>
            </a:xfrm>
            <a:prstGeom prst="rect">
              <a:avLst/>
            </a:prstGeom>
            <a:noFill/>
            <a:ln w="222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Object 16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9828028"/>
              </p:ext>
            </p:extLst>
          </p:nvPr>
        </p:nvGraphicFramePr>
        <p:xfrm>
          <a:off x="380248" y="1508903"/>
          <a:ext cx="457200" cy="419100"/>
        </p:xfrm>
        <a:graphic>
          <a:graphicData uri="http://schemas.openxmlformats.org/presentationml/2006/ole">
            <p:oleObj spid="_x0000_s106526" name="Bitmap" r:id="rId12" imgW="457143" imgH="419048" progId="">
              <p:embed/>
            </p:oleObj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111129" y="2978341"/>
            <a:ext cx="249331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Легковые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Грузовые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Коммерческие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Мотоциклы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автобусы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спецтехника</a:t>
            </a:r>
          </a:p>
          <a:p>
            <a:pPr marL="342900" indent="-342900">
              <a:buFontTx/>
              <a:buChar char="-"/>
              <a:defRPr/>
            </a:pPr>
            <a:endParaRPr lang="en-US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67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fld id="{5EB6D271-9744-4DDC-94E3-37179B5BACDF}" type="slidenum">
              <a:rPr 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de-DE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33399" y="794407"/>
            <a:ext cx="27479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DC82F"/>
                </a:solidFill>
                <a:latin typeface="+mj-lt"/>
                <a:cs typeface="Arial" charset="0"/>
              </a:rPr>
              <a:t>База данных </a:t>
            </a:r>
            <a:r>
              <a:rPr lang="de-DE" sz="2000" b="1" dirty="0" smtClean="0">
                <a:solidFill>
                  <a:srgbClr val="FDC82F"/>
                </a:solidFill>
                <a:latin typeface="+mj-lt"/>
                <a:cs typeface="Arial" charset="0"/>
              </a:rPr>
              <a:t>SilverDAT II</a:t>
            </a:r>
            <a:endParaRPr lang="en-GB" sz="2000" b="1" dirty="0" smtClean="0">
              <a:solidFill>
                <a:srgbClr val="FDC82F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9222" name="Object 9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60432" y="188640"/>
          <a:ext cx="457200" cy="419100"/>
        </p:xfrm>
        <a:graphic>
          <a:graphicData uri="http://schemas.openxmlformats.org/presentationml/2006/ole">
            <p:oleObj spid="_x0000_s3138" name="Bitmap" r:id="rId4" imgW="457143" imgH="419048" progId="">
              <p:embed/>
            </p:oleObj>
          </a:graphicData>
        </a:graphic>
      </p:graphicFrame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5666" y="2067278"/>
            <a:ext cx="7848872" cy="43140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92360" y="1252994"/>
            <a:ext cx="7848600" cy="34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7305" algn="l"/>
                <a:tab pos="6000128" algn="r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18"/>
                <a:ea typeface="Andale Sans UI" pitchFamily="2"/>
                <a:cs typeface="Tahoma" pitchFamily="2"/>
              </a:rPr>
              <a:t>1520 </a:t>
            </a:r>
            <a:r>
              <a:rPr lang="ru-RU" sz="1600" b="1" dirty="0">
                <a:solidFill>
                  <a:srgbClr val="002060"/>
                </a:solidFill>
                <a:latin typeface="Arial" pitchFamily="18"/>
                <a:ea typeface="Andale Sans UI" pitchFamily="2"/>
                <a:cs typeface="Tahoma" pitchFamily="2"/>
              </a:rPr>
              <a:t>моделей с </a:t>
            </a:r>
            <a:r>
              <a:rPr lang="ru-RU" sz="1600" b="1" dirty="0" smtClean="0">
                <a:solidFill>
                  <a:srgbClr val="002060"/>
                </a:solidFill>
                <a:latin typeface="Arial" pitchFamily="18"/>
                <a:ea typeface="Andale Sans UI" pitchFamily="2"/>
                <a:cs typeface="Tahoma" pitchFamily="2"/>
              </a:rPr>
              <a:t>16800 </a:t>
            </a:r>
            <a:r>
              <a:rPr lang="ru-RU" sz="1600" b="1" dirty="0">
                <a:solidFill>
                  <a:srgbClr val="002060"/>
                </a:solidFill>
                <a:latin typeface="Arial" pitchFamily="18"/>
                <a:ea typeface="Andale Sans UI" pitchFamily="2"/>
                <a:cs typeface="Tahoma" pitchFamily="2"/>
              </a:rPr>
              <a:t>модификациями и их вариантами </a:t>
            </a:r>
            <a:r>
              <a:rPr lang="ru-RU" sz="1600" b="1" dirty="0" smtClean="0">
                <a:solidFill>
                  <a:srgbClr val="002060"/>
                </a:solidFill>
                <a:latin typeface="Arial" pitchFamily="18"/>
                <a:ea typeface="Andale Sans UI" pitchFamily="2"/>
                <a:cs typeface="Tahoma" pitchFamily="2"/>
              </a:rPr>
              <a:t>исполнения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7305" algn="l"/>
                <a:tab pos="6000128" algn="r"/>
              </a:tabLst>
              <a:defRPr/>
            </a:pP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7305" algn="l"/>
                <a:tab pos="6000128" algn="r"/>
              </a:tabLst>
              <a:defRPr/>
            </a:pPr>
            <a:endParaRPr lang="de-DE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8420" y="1277704"/>
            <a:ext cx="266700" cy="287337"/>
            <a:chOff x="400049" y="1458932"/>
            <a:chExt cx="266700" cy="287337"/>
          </a:xfrm>
        </p:grpSpPr>
        <p:sp>
          <p:nvSpPr>
            <p:cNvPr id="12" name="Rectangle 1029"/>
            <p:cNvSpPr>
              <a:spLocks noChangeArrowheads="1"/>
            </p:cNvSpPr>
            <p:nvPr/>
          </p:nvSpPr>
          <p:spPr bwMode="auto">
            <a:xfrm>
              <a:off x="400049" y="1458932"/>
              <a:ext cx="266700" cy="2873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030"/>
            <p:cNvSpPr>
              <a:spLocks/>
            </p:cNvSpPr>
            <p:nvPr/>
          </p:nvSpPr>
          <p:spPr bwMode="auto">
            <a:xfrm>
              <a:off x="433387" y="1493857"/>
              <a:ext cx="195262" cy="201612"/>
            </a:xfrm>
            <a:custGeom>
              <a:avLst/>
              <a:gdLst>
                <a:gd name="T0" fmla="*/ 2147483647 w 133"/>
                <a:gd name="T1" fmla="*/ 0 h 127"/>
                <a:gd name="T2" fmla="*/ 2147483647 w 133"/>
                <a:gd name="T3" fmla="*/ 2147483647 h 127"/>
                <a:gd name="T4" fmla="*/ 0 w 133"/>
                <a:gd name="T5" fmla="*/ 2147483647 h 127"/>
                <a:gd name="T6" fmla="*/ 2147483647 w 133"/>
                <a:gd name="T7" fmla="*/ 2147483647 h 127"/>
                <a:gd name="T8" fmla="*/ 2147483647 w 133"/>
                <a:gd name="T9" fmla="*/ 0 h 127"/>
                <a:gd name="T10" fmla="*/ 2147483647 w 133"/>
                <a:gd name="T11" fmla="*/ 0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" h="127">
                  <a:moveTo>
                    <a:pt x="132" y="0"/>
                  </a:moveTo>
                  <a:lnTo>
                    <a:pt x="40" y="73"/>
                  </a:lnTo>
                  <a:lnTo>
                    <a:pt x="0" y="34"/>
                  </a:lnTo>
                  <a:lnTo>
                    <a:pt x="34" y="127"/>
                  </a:lnTo>
                  <a:lnTo>
                    <a:pt x="133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9773" y="1621070"/>
            <a:ext cx="266700" cy="287337"/>
            <a:chOff x="400049" y="1458932"/>
            <a:chExt cx="266700" cy="287337"/>
          </a:xfrm>
        </p:grpSpPr>
        <p:sp>
          <p:nvSpPr>
            <p:cNvPr id="16" name="Rectangle 1029"/>
            <p:cNvSpPr>
              <a:spLocks noChangeArrowheads="1"/>
            </p:cNvSpPr>
            <p:nvPr/>
          </p:nvSpPr>
          <p:spPr bwMode="auto">
            <a:xfrm>
              <a:off x="400049" y="1458932"/>
              <a:ext cx="266700" cy="2873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030"/>
            <p:cNvSpPr>
              <a:spLocks/>
            </p:cNvSpPr>
            <p:nvPr/>
          </p:nvSpPr>
          <p:spPr bwMode="auto">
            <a:xfrm>
              <a:off x="433387" y="1493857"/>
              <a:ext cx="195262" cy="201612"/>
            </a:xfrm>
            <a:custGeom>
              <a:avLst/>
              <a:gdLst>
                <a:gd name="T0" fmla="*/ 2147483647 w 133"/>
                <a:gd name="T1" fmla="*/ 0 h 127"/>
                <a:gd name="T2" fmla="*/ 2147483647 w 133"/>
                <a:gd name="T3" fmla="*/ 2147483647 h 127"/>
                <a:gd name="T4" fmla="*/ 0 w 133"/>
                <a:gd name="T5" fmla="*/ 2147483647 h 127"/>
                <a:gd name="T6" fmla="*/ 2147483647 w 133"/>
                <a:gd name="T7" fmla="*/ 2147483647 h 127"/>
                <a:gd name="T8" fmla="*/ 2147483647 w 133"/>
                <a:gd name="T9" fmla="*/ 0 h 127"/>
                <a:gd name="T10" fmla="*/ 2147483647 w 133"/>
                <a:gd name="T11" fmla="*/ 0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" h="127">
                  <a:moveTo>
                    <a:pt x="132" y="0"/>
                  </a:moveTo>
                  <a:lnTo>
                    <a:pt x="40" y="73"/>
                  </a:lnTo>
                  <a:lnTo>
                    <a:pt x="0" y="34"/>
                  </a:lnTo>
                  <a:lnTo>
                    <a:pt x="34" y="127"/>
                  </a:lnTo>
                  <a:lnTo>
                    <a:pt x="133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99864" y="1589968"/>
            <a:ext cx="7848600" cy="34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7305" algn="l"/>
                <a:tab pos="6000128" algn="r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18"/>
                <a:ea typeface="Andale Sans UI" pitchFamily="2"/>
                <a:cs typeface="Tahoma" pitchFamily="2"/>
              </a:rPr>
              <a:t>Ежемесячное обновление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7305" algn="l"/>
                <a:tab pos="6000128" algn="r"/>
              </a:tabLst>
              <a:defRPr/>
            </a:pP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7305" algn="l"/>
                <a:tab pos="6000128" algn="r"/>
              </a:tabLst>
              <a:defRPr/>
            </a:pPr>
            <a:endParaRPr lang="de-DE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28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B6D271-9744-4DDC-94E3-37179B5BACDF}" type="slidenum">
              <a:rPr 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de-DE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33399" y="804039"/>
            <a:ext cx="4190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DC82F"/>
                </a:solidFill>
                <a:latin typeface="Arial" charset="0"/>
                <a:cs typeface="Arial" charset="0"/>
              </a:rPr>
              <a:t>Стоимость работ и запасных частей</a:t>
            </a:r>
            <a:endParaRPr lang="en-GB" b="1" dirty="0" smtClean="0">
              <a:solidFill>
                <a:srgbClr val="FDC82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033705" y="1484784"/>
            <a:ext cx="3713268" cy="27965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8252" name="Bitmap" r:id="rId5" imgW="457143" imgH="419048" progId="">
              <p:embed/>
            </p:oleObj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81143" y="1374304"/>
            <a:ext cx="475256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Стоимость нормо-часа по группам и разрядам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Расшифровка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комплексов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69061" y="2777988"/>
            <a:ext cx="44543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марок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Ford, Nissan, Hyundai, Smart, Mercedes, Toyota, BMW, Chevrolet, Kia, Daewoo, Renault </a:t>
            </a: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Dacia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базе данных программы содержатся  рекомендованные в России розничные цены на запасные части. По остальным маркам рекомендуется использовать коэффициент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1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B6D271-9744-4DDC-94E3-37179B5BACDF}" type="slidenum">
              <a:rPr 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de-DE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33399" y="804039"/>
            <a:ext cx="38893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DC82F"/>
                </a:solidFill>
                <a:latin typeface="Arial" charset="0"/>
                <a:cs typeface="Arial" charset="0"/>
              </a:rPr>
              <a:t>Малярные работы и материалы </a:t>
            </a:r>
            <a:endParaRPr lang="en-GB" b="1" dirty="0" smtClean="0">
              <a:solidFill>
                <a:srgbClr val="FDC82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Object 4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105522" name="Bitmap" r:id="rId4" imgW="457143" imgH="419048" progId="">
              <p:embed/>
            </p:oleObj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7504" y="1360800"/>
            <a:ext cx="496855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000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Малярные работы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нормативам производителя </a:t>
            </a:r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 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системе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DAT-Eurolack (в зависимости от площади окрашиваемой поверхности)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65344" y="1525260"/>
            <a:ext cx="365168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7503" y="3307918"/>
            <a:ext cx="4968553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000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Материалы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процентах от стоимости работ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общей суммой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учетом цены за единицу материала, установленной по умолчанию либо рассчитанной пользователем самостоятельно (при </a:t>
            </a:r>
            <a:r>
              <a:rPr lang="de-DE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Eurolack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1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B6D271-9744-4DDC-94E3-37179B5BACDF}" type="slidenum">
              <a:rPr 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de-DE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33399" y="804039"/>
            <a:ext cx="21558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DC82F"/>
                </a:solidFill>
                <a:latin typeface="Arial" charset="0"/>
                <a:cs typeface="Arial" charset="0"/>
              </a:rPr>
              <a:t>Графический ввод</a:t>
            </a:r>
            <a:endParaRPr lang="en-GB" b="1" dirty="0" smtClean="0">
              <a:solidFill>
                <a:srgbClr val="FDC82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7692" y="2564904"/>
            <a:ext cx="5832740" cy="347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72108" y="3709980"/>
            <a:ext cx="170688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475" y="3315104"/>
            <a:ext cx="1799695" cy="14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476" y="4918370"/>
            <a:ext cx="1799695" cy="11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626125"/>
              </p:ext>
            </p:extLst>
          </p:nvPr>
        </p:nvGraphicFramePr>
        <p:xfrm>
          <a:off x="8459788" y="188913"/>
          <a:ext cx="457200" cy="419100"/>
        </p:xfrm>
        <a:graphic>
          <a:graphicData uri="http://schemas.openxmlformats.org/presentationml/2006/ole">
            <p:oleObj spid="_x0000_s4161" name="Bitmap" r:id="rId8" imgW="457143" imgH="419048" progId="">
              <p:embed/>
            </p:oleObj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25159" y="1340768"/>
            <a:ext cx="85393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Ввод ремонтных воздействий в удобном и интуитивно понятном для пользователя графическом интерфейсе, встроенная логика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ремонта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1476</Words>
  <Application>Microsoft Macintosh PowerPoint</Application>
  <PresentationFormat>On-screen Show (4:3)</PresentationFormat>
  <Paragraphs>224</Paragraphs>
  <Slides>17</Slides>
  <Notes>17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1_Custom Design</vt:lpstr>
      <vt:lpstr>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 Efimova</cp:lastModifiedBy>
  <cp:revision>89</cp:revision>
  <cp:lastPrinted>2012-12-04T13:41:28Z</cp:lastPrinted>
  <dcterms:created xsi:type="dcterms:W3CDTF">2012-12-06T05:02:55Z</dcterms:created>
  <dcterms:modified xsi:type="dcterms:W3CDTF">2012-12-06T05:07:45Z</dcterms:modified>
</cp:coreProperties>
</file>